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309" r:id="rId2"/>
    <p:sldId id="322" r:id="rId3"/>
    <p:sldId id="310" r:id="rId4"/>
    <p:sldId id="311" r:id="rId5"/>
    <p:sldId id="312" r:id="rId6"/>
    <p:sldId id="313" r:id="rId7"/>
    <p:sldId id="320" r:id="rId8"/>
    <p:sldId id="314" r:id="rId9"/>
    <p:sldId id="315" r:id="rId10"/>
    <p:sldId id="316" r:id="rId11"/>
    <p:sldId id="319" r:id="rId12"/>
  </p:sldIdLst>
  <p:sldSz cx="9144000" cy="6858000" type="screen4x3"/>
  <p:notesSz cx="6735763" cy="9866313"/>
  <p:custDataLst>
    <p:tags r:id="rId15"/>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nne Kristin Larsen" initials="HK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99FF"/>
    <a:srgbClr val="68B071"/>
    <a:srgbClr val="336600"/>
    <a:srgbClr val="002948"/>
    <a:srgbClr val="000099"/>
    <a:srgbClr val="0033CC"/>
    <a:srgbClr val="F1B00F"/>
    <a:srgbClr val="33CC33"/>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p:cViewPr varScale="1">
        <p:scale>
          <a:sx n="95" d="100"/>
          <a:sy n="95" d="100"/>
        </p:scale>
        <p:origin x="1118"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nb-NO"/>
          </a:p>
        </p:txBody>
      </p:sp>
      <p:sp>
        <p:nvSpPr>
          <p:cNvPr id="3" name="Plassholder for dato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7FD9A31D-7F8E-4B17-BC20-C233B77D8FD0}" type="datetimeFigureOut">
              <a:rPr lang="nb-NO" smtClean="0"/>
              <a:pPr/>
              <a:t>06.03.2017</a:t>
            </a:fld>
            <a:endParaRPr lang="nb-NO"/>
          </a:p>
        </p:txBody>
      </p:sp>
      <p:sp>
        <p:nvSpPr>
          <p:cNvPr id="4" name="Plassholder for bunntekst 3"/>
          <p:cNvSpPr>
            <a:spLocks noGrp="1"/>
          </p:cNvSpPr>
          <p:nvPr>
            <p:ph type="ftr" sz="quarter" idx="2"/>
          </p:nvPr>
        </p:nvSpPr>
        <p:spPr>
          <a:xfrm>
            <a:off x="0" y="9370868"/>
            <a:ext cx="2919565" cy="493867"/>
          </a:xfrm>
          <a:prstGeom prst="rect">
            <a:avLst/>
          </a:prstGeom>
        </p:spPr>
        <p:txBody>
          <a:bodyPr vert="horz" lIns="90763" tIns="45382" rIns="90763" bIns="45382" rtlCol="0" anchor="b"/>
          <a:lstStyle>
            <a:lvl1pPr algn="l">
              <a:defRPr sz="1200"/>
            </a:lvl1pPr>
          </a:lstStyle>
          <a:p>
            <a:endParaRPr lang="nb-NO"/>
          </a:p>
        </p:txBody>
      </p:sp>
      <p:sp>
        <p:nvSpPr>
          <p:cNvPr id="5" name="Plassholder for lysbildenummer 4"/>
          <p:cNvSpPr>
            <a:spLocks noGrp="1"/>
          </p:cNvSpPr>
          <p:nvPr>
            <p:ph type="sldNum" sz="quarter" idx="3"/>
          </p:nvPr>
        </p:nvSpPr>
        <p:spPr>
          <a:xfrm>
            <a:off x="3814626" y="9370868"/>
            <a:ext cx="2919565" cy="493867"/>
          </a:xfrm>
          <a:prstGeom prst="rect">
            <a:avLst/>
          </a:prstGeom>
        </p:spPr>
        <p:txBody>
          <a:bodyPr vert="horz" lIns="90763" tIns="45382" rIns="90763" bIns="45382" rtlCol="0" anchor="b"/>
          <a:lstStyle>
            <a:lvl1pPr algn="r">
              <a:defRPr sz="1200"/>
            </a:lvl1pPr>
          </a:lstStyle>
          <a:p>
            <a:fld id="{31ADF76D-3DFE-4EB1-808C-9DDEC71A23E0}" type="slidenum">
              <a:rPr lang="nb-NO" smtClean="0"/>
              <a:pPr/>
              <a:t>‹#›</a:t>
            </a:fld>
            <a:endParaRPr lang="nb-NO"/>
          </a:p>
        </p:txBody>
      </p:sp>
    </p:spTree>
    <p:extLst>
      <p:ext uri="{BB962C8B-B14F-4D97-AF65-F5344CB8AC3E}">
        <p14:creationId xmlns:p14="http://schemas.microsoft.com/office/powerpoint/2010/main" val="177673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18830" cy="493316"/>
          </a:xfrm>
          <a:prstGeom prst="rect">
            <a:avLst/>
          </a:prstGeom>
        </p:spPr>
        <p:txBody>
          <a:bodyPr vert="horz" lIns="90763" tIns="45382" rIns="90763" bIns="45382" rtlCol="0"/>
          <a:lstStyle>
            <a:lvl1pPr algn="l">
              <a:defRPr sz="1200"/>
            </a:lvl1pPr>
          </a:lstStyle>
          <a:p>
            <a:endParaRPr lang="en-US"/>
          </a:p>
        </p:txBody>
      </p:sp>
      <p:sp>
        <p:nvSpPr>
          <p:cNvPr id="3" name="Plassholder for dato 2"/>
          <p:cNvSpPr>
            <a:spLocks noGrp="1"/>
          </p:cNvSpPr>
          <p:nvPr>
            <p:ph type="dt" idx="1"/>
          </p:nvPr>
        </p:nvSpPr>
        <p:spPr>
          <a:xfrm>
            <a:off x="3815375" y="0"/>
            <a:ext cx="2918830" cy="493316"/>
          </a:xfrm>
          <a:prstGeom prst="rect">
            <a:avLst/>
          </a:prstGeom>
        </p:spPr>
        <p:txBody>
          <a:bodyPr vert="horz" lIns="90763" tIns="45382" rIns="90763" bIns="45382" rtlCol="0"/>
          <a:lstStyle>
            <a:lvl1pPr algn="r">
              <a:defRPr sz="1200"/>
            </a:lvl1pPr>
          </a:lstStyle>
          <a:p>
            <a:fld id="{36434814-21FD-42EB-9802-A502F73681E7}" type="datetimeFigureOut">
              <a:rPr lang="nb-NO" smtClean="0"/>
              <a:pPr/>
              <a:t>06.03.2017</a:t>
            </a:fld>
            <a:endParaRPr lang="en-US"/>
          </a:p>
        </p:txBody>
      </p:sp>
      <p:sp>
        <p:nvSpPr>
          <p:cNvPr id="4" name="Plassholder for lysbilde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endParaRPr lang="en-US"/>
          </a:p>
        </p:txBody>
      </p:sp>
      <p:sp>
        <p:nvSpPr>
          <p:cNvPr id="5" name="Plassholder for notater 4"/>
          <p:cNvSpPr>
            <a:spLocks noGrp="1"/>
          </p:cNvSpPr>
          <p:nvPr>
            <p:ph type="body" sz="quarter" idx="3"/>
          </p:nvPr>
        </p:nvSpPr>
        <p:spPr>
          <a:xfrm>
            <a:off x="673577" y="4686499"/>
            <a:ext cx="5388610" cy="4439841"/>
          </a:xfrm>
          <a:prstGeom prst="rect">
            <a:avLst/>
          </a:prstGeom>
        </p:spPr>
        <p:txBody>
          <a:bodyPr vert="horz" lIns="90763" tIns="45382" rIns="90763" bIns="45382"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6" name="Plassholder for bunntekst 5"/>
          <p:cNvSpPr>
            <a:spLocks noGrp="1"/>
          </p:cNvSpPr>
          <p:nvPr>
            <p:ph type="ftr" sz="quarter" idx="4"/>
          </p:nvPr>
        </p:nvSpPr>
        <p:spPr>
          <a:xfrm>
            <a:off x="1" y="9371285"/>
            <a:ext cx="2918830" cy="493316"/>
          </a:xfrm>
          <a:prstGeom prst="rect">
            <a:avLst/>
          </a:prstGeom>
        </p:spPr>
        <p:txBody>
          <a:bodyPr vert="horz" lIns="90763" tIns="45382" rIns="90763" bIns="45382" rtlCol="0" anchor="b"/>
          <a:lstStyle>
            <a:lvl1pPr algn="l">
              <a:defRPr sz="1200"/>
            </a:lvl1pPr>
          </a:lstStyle>
          <a:p>
            <a:endParaRPr lang="en-US"/>
          </a:p>
        </p:txBody>
      </p:sp>
      <p:sp>
        <p:nvSpPr>
          <p:cNvPr id="7" name="Plassholder for lysbildenummer 6"/>
          <p:cNvSpPr>
            <a:spLocks noGrp="1"/>
          </p:cNvSpPr>
          <p:nvPr>
            <p:ph type="sldNum" sz="quarter" idx="5"/>
          </p:nvPr>
        </p:nvSpPr>
        <p:spPr>
          <a:xfrm>
            <a:off x="3815375" y="9371285"/>
            <a:ext cx="2918830" cy="493316"/>
          </a:xfrm>
          <a:prstGeom prst="rect">
            <a:avLst/>
          </a:prstGeom>
        </p:spPr>
        <p:txBody>
          <a:bodyPr vert="horz" lIns="90763" tIns="45382" rIns="90763" bIns="45382" rtlCol="0" anchor="b"/>
          <a:lstStyle>
            <a:lvl1pPr algn="r">
              <a:defRPr sz="1200"/>
            </a:lvl1pPr>
          </a:lstStyle>
          <a:p>
            <a:fld id="{C977DED6-E38C-4E25-805E-3ED18A156415}" type="slidenum">
              <a:rPr lang="en-US" smtClean="0"/>
              <a:pPr/>
              <a:t>‹#›</a:t>
            </a:fld>
            <a:endParaRPr lang="en-US"/>
          </a:p>
        </p:txBody>
      </p:sp>
    </p:spTree>
    <p:extLst>
      <p:ext uri="{BB962C8B-B14F-4D97-AF65-F5344CB8AC3E}">
        <p14:creationId xmlns:p14="http://schemas.microsoft.com/office/powerpoint/2010/main" val="847052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endParaRPr lang="en-US"/>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70675" y="222250"/>
            <a:ext cx="2095500" cy="5403850"/>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381000" y="222250"/>
            <a:ext cx="6137275" cy="540385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76250"/>
          </a:xfrm>
        </p:spPr>
        <p:txBody>
          <a:bodyPr/>
          <a:lstStyle/>
          <a:p>
            <a:r>
              <a:rPr lang="nb-NO" dirty="0"/>
              <a:t>Klikk for å redigere tittelstil</a:t>
            </a:r>
            <a:endParaRPr lang="en-US" dirty="0"/>
          </a:p>
        </p:txBody>
      </p:sp>
      <p:sp>
        <p:nvSpPr>
          <p:cNvPr id="3" name="Plassholder for innhold 2"/>
          <p:cNvSpPr>
            <a:spLocks noGrp="1"/>
          </p:cNvSpPr>
          <p:nvPr>
            <p:ph idx="1"/>
          </p:nvPr>
        </p:nvSpPr>
        <p:spPr>
          <a:xfrm>
            <a:off x="611560" y="1412776"/>
            <a:ext cx="8385175" cy="41021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grpSp>
        <p:nvGrpSpPr>
          <p:cNvPr id="8" name="Gruppe 7"/>
          <p:cNvGrpSpPr/>
          <p:nvPr userDrawn="1"/>
        </p:nvGrpSpPr>
        <p:grpSpPr>
          <a:xfrm>
            <a:off x="8028384" y="0"/>
            <a:ext cx="1115616" cy="836712"/>
            <a:chOff x="7452320" y="0"/>
            <a:chExt cx="1621984" cy="1268760"/>
          </a:xfrm>
        </p:grpSpPr>
        <p:pic>
          <p:nvPicPr>
            <p:cNvPr id="4" name="Picture 2" descr="S:\2009\skolefrukt\Materiell\Logoer\Skolefrukt_no_logo.jpg"/>
            <p:cNvPicPr>
              <a:picLocks noChangeAspect="1" noChangeArrowheads="1"/>
            </p:cNvPicPr>
            <p:nvPr userDrawn="1"/>
          </p:nvPicPr>
          <p:blipFill>
            <a:blip r:embed="rId2" cstate="print"/>
            <a:srcRect/>
            <a:stretch>
              <a:fillRect/>
            </a:stretch>
          </p:blipFill>
          <p:spPr bwMode="auto">
            <a:xfrm>
              <a:off x="7452320" y="0"/>
              <a:ext cx="1621984" cy="487168"/>
            </a:xfrm>
            <a:prstGeom prst="rect">
              <a:avLst/>
            </a:prstGeom>
            <a:noFill/>
          </p:spPr>
        </p:pic>
        <p:pic>
          <p:nvPicPr>
            <p:cNvPr id="5" name="Picture 4" descr="S:\2009\skolefrukt\Materiell\Logoer\Skolefrukt_eplekjekk.jpg"/>
            <p:cNvPicPr>
              <a:picLocks noChangeAspect="1" noChangeArrowheads="1"/>
            </p:cNvPicPr>
            <p:nvPr userDrawn="1"/>
          </p:nvPicPr>
          <p:blipFill>
            <a:blip r:embed="rId3" cstate="print"/>
            <a:srcRect/>
            <a:stretch>
              <a:fillRect/>
            </a:stretch>
          </p:blipFill>
          <p:spPr bwMode="auto">
            <a:xfrm>
              <a:off x="7452320" y="404664"/>
              <a:ext cx="864095" cy="864095"/>
            </a:xfrm>
            <a:prstGeom prst="rect">
              <a:avLst/>
            </a:prstGeom>
            <a:noFill/>
          </p:spPr>
        </p:pic>
        <p:pic>
          <p:nvPicPr>
            <p:cNvPr id="6" name="Picture 5" descr="S:\2009\skolefrukt\Materiell\Logoer\Skolefrukt_paera.jpg"/>
            <p:cNvPicPr>
              <a:picLocks noChangeAspect="1" noChangeArrowheads="1"/>
            </p:cNvPicPr>
            <p:nvPr userDrawn="1"/>
          </p:nvPicPr>
          <p:blipFill>
            <a:blip r:embed="rId4" cstate="print"/>
            <a:srcRect/>
            <a:stretch>
              <a:fillRect/>
            </a:stretch>
          </p:blipFill>
          <p:spPr bwMode="auto">
            <a:xfrm>
              <a:off x="8172400" y="417774"/>
              <a:ext cx="778978" cy="778978"/>
            </a:xfrm>
            <a:prstGeom prst="rect">
              <a:avLst/>
            </a:prstGeom>
            <a:noFill/>
          </p:spPr>
        </p:pic>
        <p:sp>
          <p:nvSpPr>
            <p:cNvPr id="7" name="Rektangel 6"/>
            <p:cNvSpPr/>
            <p:nvPr userDrawn="1"/>
          </p:nvSpPr>
          <p:spPr>
            <a:xfrm>
              <a:off x="7740352" y="1124744"/>
              <a:ext cx="108012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lstStyle>
            <a:lvl1pPr algn="l">
              <a:defRPr sz="4000" b="1" cap="all"/>
            </a:lvl1pPr>
          </a:lstStyle>
          <a:p>
            <a:r>
              <a:rPr lang="nb-NO"/>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381000" y="1524000"/>
            <a:ext cx="4116388"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4649788" y="1524000"/>
            <a:ext cx="4116387"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943600"/>
            <a:ext cx="9144000" cy="914400"/>
          </a:xfrm>
          <a:prstGeom prst="rect">
            <a:avLst/>
          </a:prstGeom>
          <a:solidFill>
            <a:schemeClr val="bg1"/>
          </a:solidFill>
          <a:ln w="9525">
            <a:noFill/>
            <a:miter lim="800000"/>
            <a:headEnd/>
            <a:tailEnd/>
          </a:ln>
        </p:spPr>
        <p:txBody>
          <a:bodyPr wrap="none" anchor="ctr"/>
          <a:lstStyle/>
          <a:p>
            <a:endParaRPr lang="en-US"/>
          </a:p>
        </p:txBody>
      </p:sp>
      <p:sp>
        <p:nvSpPr>
          <p:cNvPr id="3075" name="Rectangle 3"/>
          <p:cNvSpPr>
            <a:spLocks noGrp="1" noChangeArrowheads="1"/>
          </p:cNvSpPr>
          <p:nvPr>
            <p:ph type="title"/>
          </p:nvPr>
        </p:nvSpPr>
        <p:spPr bwMode="auto">
          <a:xfrm>
            <a:off x="381000" y="222250"/>
            <a:ext cx="8385175"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Titelstijl van model bewerken</a:t>
            </a:r>
          </a:p>
        </p:txBody>
      </p:sp>
      <p:sp>
        <p:nvSpPr>
          <p:cNvPr id="3076" name="Rectangle 4"/>
          <p:cNvSpPr>
            <a:spLocks noGrp="1" noChangeArrowheads="1"/>
          </p:cNvSpPr>
          <p:nvPr>
            <p:ph type="body" idx="1"/>
          </p:nvPr>
        </p:nvSpPr>
        <p:spPr bwMode="auto">
          <a:xfrm>
            <a:off x="381000" y="1524000"/>
            <a:ext cx="8385175" cy="410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p>
        </p:txBody>
      </p:sp>
      <p:pic>
        <p:nvPicPr>
          <p:cNvPr id="3084" name="Picture 12" descr="NAVDING3"/>
          <p:cNvPicPr>
            <a:picLocks noChangeAspect="1" noChangeArrowheads="1"/>
          </p:cNvPicPr>
          <p:nvPr/>
        </p:nvPicPr>
        <p:blipFill>
          <a:blip r:embed="rId13" cstate="print"/>
          <a:srcRect/>
          <a:stretch>
            <a:fillRect/>
          </a:stretch>
        </p:blipFill>
        <p:spPr bwMode="auto">
          <a:xfrm>
            <a:off x="2163763" y="6038850"/>
            <a:ext cx="6827837" cy="742950"/>
          </a:xfrm>
          <a:prstGeom prst="rect">
            <a:avLst/>
          </a:prstGeom>
          <a:noFill/>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lnSpc>
          <a:spcPct val="90000"/>
        </a:lnSpc>
        <a:spcBef>
          <a:spcPct val="0"/>
        </a:spcBef>
        <a:spcAft>
          <a:spcPct val="0"/>
        </a:spcAft>
        <a:defRPr sz="2800">
          <a:solidFill>
            <a:schemeClr val="tx2"/>
          </a:solidFill>
          <a:latin typeface="+mj-lt"/>
          <a:ea typeface="+mj-ea"/>
          <a:cs typeface="+mj-cs"/>
        </a:defRPr>
      </a:lvl1pPr>
      <a:lvl2pPr algn="l" rtl="0" eaLnBrk="1" fontAlgn="base" hangingPunct="1">
        <a:lnSpc>
          <a:spcPct val="90000"/>
        </a:lnSpc>
        <a:spcBef>
          <a:spcPct val="0"/>
        </a:spcBef>
        <a:spcAft>
          <a:spcPct val="0"/>
        </a:spcAft>
        <a:defRPr sz="2800">
          <a:solidFill>
            <a:schemeClr val="tx2"/>
          </a:solidFill>
          <a:latin typeface="Arial" charset="0"/>
          <a:ea typeface="MS PGothic" pitchFamily="34" charset="-128"/>
        </a:defRPr>
      </a:lvl2pPr>
      <a:lvl3pPr algn="l" rtl="0" eaLnBrk="1" fontAlgn="base" hangingPunct="1">
        <a:lnSpc>
          <a:spcPct val="90000"/>
        </a:lnSpc>
        <a:spcBef>
          <a:spcPct val="0"/>
        </a:spcBef>
        <a:spcAft>
          <a:spcPct val="0"/>
        </a:spcAft>
        <a:defRPr sz="2800">
          <a:solidFill>
            <a:schemeClr val="tx2"/>
          </a:solidFill>
          <a:latin typeface="Arial" charset="0"/>
          <a:ea typeface="MS PGothic" pitchFamily="34" charset="-128"/>
        </a:defRPr>
      </a:lvl3pPr>
      <a:lvl4pPr algn="l" rtl="0" eaLnBrk="1" fontAlgn="base" hangingPunct="1">
        <a:lnSpc>
          <a:spcPct val="90000"/>
        </a:lnSpc>
        <a:spcBef>
          <a:spcPct val="0"/>
        </a:spcBef>
        <a:spcAft>
          <a:spcPct val="0"/>
        </a:spcAft>
        <a:defRPr sz="2800">
          <a:solidFill>
            <a:schemeClr val="tx2"/>
          </a:solidFill>
          <a:latin typeface="Arial" charset="0"/>
          <a:ea typeface="MS PGothic" pitchFamily="34" charset="-128"/>
        </a:defRPr>
      </a:lvl4pPr>
      <a:lvl5pPr algn="l" rtl="0" eaLnBrk="1" fontAlgn="base" hangingPunct="1">
        <a:lnSpc>
          <a:spcPct val="90000"/>
        </a:lnSpc>
        <a:spcBef>
          <a:spcPct val="0"/>
        </a:spcBef>
        <a:spcAft>
          <a:spcPct val="0"/>
        </a:spcAft>
        <a:defRPr sz="2800">
          <a:solidFill>
            <a:schemeClr val="tx2"/>
          </a:solidFill>
          <a:latin typeface="Arial" charset="0"/>
          <a:ea typeface="MS PGothic" pitchFamily="34" charset="-128"/>
        </a:defRPr>
      </a:lvl5pPr>
      <a:lvl6pPr marL="457200" algn="l" rtl="0" eaLnBrk="1" fontAlgn="base" hangingPunct="1">
        <a:lnSpc>
          <a:spcPct val="90000"/>
        </a:lnSpc>
        <a:spcBef>
          <a:spcPct val="0"/>
        </a:spcBef>
        <a:spcAft>
          <a:spcPct val="0"/>
        </a:spcAft>
        <a:defRPr sz="2800">
          <a:solidFill>
            <a:schemeClr val="tx2"/>
          </a:solidFill>
          <a:latin typeface="Arial" charset="0"/>
          <a:ea typeface="MS PGothic" pitchFamily="34" charset="-128"/>
        </a:defRPr>
      </a:lvl6pPr>
      <a:lvl7pPr marL="914400" algn="l" rtl="0" eaLnBrk="1" fontAlgn="base" hangingPunct="1">
        <a:lnSpc>
          <a:spcPct val="90000"/>
        </a:lnSpc>
        <a:spcBef>
          <a:spcPct val="0"/>
        </a:spcBef>
        <a:spcAft>
          <a:spcPct val="0"/>
        </a:spcAft>
        <a:defRPr sz="2800">
          <a:solidFill>
            <a:schemeClr val="tx2"/>
          </a:solidFill>
          <a:latin typeface="Arial" charset="0"/>
          <a:ea typeface="MS PGothic" pitchFamily="34" charset="-128"/>
        </a:defRPr>
      </a:lvl7pPr>
      <a:lvl8pPr marL="1371600" algn="l" rtl="0" eaLnBrk="1" fontAlgn="base" hangingPunct="1">
        <a:lnSpc>
          <a:spcPct val="90000"/>
        </a:lnSpc>
        <a:spcBef>
          <a:spcPct val="0"/>
        </a:spcBef>
        <a:spcAft>
          <a:spcPct val="0"/>
        </a:spcAft>
        <a:defRPr sz="2800">
          <a:solidFill>
            <a:schemeClr val="tx2"/>
          </a:solidFill>
          <a:latin typeface="Arial" charset="0"/>
          <a:ea typeface="MS PGothic" pitchFamily="34" charset="-128"/>
        </a:defRPr>
      </a:lvl8pPr>
      <a:lvl9pPr marL="1828800" algn="l" rtl="0" eaLnBrk="1" fontAlgn="base" hangingPunct="1">
        <a:lnSpc>
          <a:spcPct val="90000"/>
        </a:lnSpc>
        <a:spcBef>
          <a:spcPct val="0"/>
        </a:spcBef>
        <a:spcAft>
          <a:spcPct val="0"/>
        </a:spcAft>
        <a:defRPr sz="2800">
          <a:solidFill>
            <a:schemeClr val="tx2"/>
          </a:solidFill>
          <a:latin typeface="Arial" charset="0"/>
          <a:ea typeface="MS PGothic" pitchFamily="34" charset="-128"/>
        </a:defRPr>
      </a:lvl9pPr>
    </p:titleStyle>
    <p:bodyStyle>
      <a:lvl1pPr algn="l" rtl="0" eaLnBrk="1" fontAlgn="base" hangingPunct="1">
        <a:lnSpc>
          <a:spcPts val="1700"/>
        </a:lnSpc>
        <a:spcBef>
          <a:spcPts val="1700"/>
        </a:spcBef>
        <a:spcAft>
          <a:spcPct val="0"/>
        </a:spcAft>
        <a:buSzPct val="80000"/>
        <a:defRPr sz="1600">
          <a:solidFill>
            <a:schemeClr val="tx1"/>
          </a:solidFill>
          <a:latin typeface="+mn-lt"/>
          <a:ea typeface="+mn-ea"/>
          <a:cs typeface="+mn-cs"/>
        </a:defRPr>
      </a:lvl1pPr>
      <a:lvl2pPr marL="673100" indent="-190500" algn="l" rtl="0" eaLnBrk="1" fontAlgn="base" hangingPunct="1">
        <a:lnSpc>
          <a:spcPts val="1700"/>
        </a:lnSpc>
        <a:spcBef>
          <a:spcPts val="1700"/>
        </a:spcBef>
        <a:spcAft>
          <a:spcPct val="0"/>
        </a:spcAft>
        <a:buFont typeface="Times" pitchFamily="18" charset="0"/>
        <a:buChar char="•"/>
        <a:defRPr sz="1600">
          <a:solidFill>
            <a:schemeClr val="tx1"/>
          </a:solidFill>
          <a:latin typeface="+mn-lt"/>
          <a:ea typeface="+mn-ea"/>
        </a:defRPr>
      </a:lvl2pPr>
      <a:lvl3pPr marL="1277938" indent="-228600" algn="l" rtl="0" eaLnBrk="1" fontAlgn="base" hangingPunct="1">
        <a:lnSpc>
          <a:spcPts val="1700"/>
        </a:lnSpc>
        <a:spcBef>
          <a:spcPts val="1700"/>
        </a:spcBef>
        <a:spcAft>
          <a:spcPct val="0"/>
        </a:spcAft>
        <a:buChar char="•"/>
        <a:defRPr sz="1600">
          <a:solidFill>
            <a:schemeClr val="tx1"/>
          </a:solidFill>
          <a:latin typeface="+mn-lt"/>
          <a:ea typeface="+mn-ea"/>
        </a:defRPr>
      </a:lvl3pPr>
      <a:lvl4pPr marL="1697038" indent="-228600" algn="l" rtl="0" eaLnBrk="1" fontAlgn="base" hangingPunct="1">
        <a:lnSpc>
          <a:spcPts val="1700"/>
        </a:lnSpc>
        <a:spcBef>
          <a:spcPts val="1700"/>
        </a:spcBef>
        <a:spcAft>
          <a:spcPct val="0"/>
        </a:spcAft>
        <a:buChar char="–"/>
        <a:defRPr sz="1600">
          <a:solidFill>
            <a:schemeClr val="tx1"/>
          </a:solidFill>
          <a:latin typeface="+mn-lt"/>
          <a:ea typeface="+mn-ea"/>
        </a:defRPr>
      </a:lvl4pPr>
      <a:lvl5pPr marL="2116138" indent="-228600" algn="l" rtl="0" eaLnBrk="1" fontAlgn="base" hangingPunct="1">
        <a:lnSpc>
          <a:spcPts val="1700"/>
        </a:lnSpc>
        <a:spcBef>
          <a:spcPts val="1700"/>
        </a:spcBef>
        <a:spcAft>
          <a:spcPct val="0"/>
        </a:spcAft>
        <a:buChar char="»"/>
        <a:defRPr sz="1600">
          <a:solidFill>
            <a:schemeClr val="tx1"/>
          </a:solidFill>
          <a:latin typeface="+mn-lt"/>
          <a:ea typeface="+mn-ea"/>
        </a:defRPr>
      </a:lvl5pPr>
      <a:lvl6pPr marL="2573338" indent="-228600" algn="l" rtl="0" eaLnBrk="1" fontAlgn="base" hangingPunct="1">
        <a:lnSpc>
          <a:spcPts val="1700"/>
        </a:lnSpc>
        <a:spcBef>
          <a:spcPts val="1700"/>
        </a:spcBef>
        <a:spcAft>
          <a:spcPct val="0"/>
        </a:spcAft>
        <a:buChar char="»"/>
        <a:defRPr sz="1600">
          <a:solidFill>
            <a:schemeClr val="tx1"/>
          </a:solidFill>
          <a:latin typeface="+mn-lt"/>
          <a:ea typeface="+mn-ea"/>
        </a:defRPr>
      </a:lvl6pPr>
      <a:lvl7pPr marL="3030538" indent="-228600" algn="l" rtl="0" eaLnBrk="1" fontAlgn="base" hangingPunct="1">
        <a:lnSpc>
          <a:spcPts val="1700"/>
        </a:lnSpc>
        <a:spcBef>
          <a:spcPts val="1700"/>
        </a:spcBef>
        <a:spcAft>
          <a:spcPct val="0"/>
        </a:spcAft>
        <a:buChar char="»"/>
        <a:defRPr sz="1600">
          <a:solidFill>
            <a:schemeClr val="tx1"/>
          </a:solidFill>
          <a:latin typeface="+mn-lt"/>
          <a:ea typeface="+mn-ea"/>
        </a:defRPr>
      </a:lvl7pPr>
      <a:lvl8pPr marL="3487738" indent="-228600" algn="l" rtl="0" eaLnBrk="1" fontAlgn="base" hangingPunct="1">
        <a:lnSpc>
          <a:spcPts val="1700"/>
        </a:lnSpc>
        <a:spcBef>
          <a:spcPts val="1700"/>
        </a:spcBef>
        <a:spcAft>
          <a:spcPct val="0"/>
        </a:spcAft>
        <a:buChar char="»"/>
        <a:defRPr sz="1600">
          <a:solidFill>
            <a:schemeClr val="tx1"/>
          </a:solidFill>
          <a:latin typeface="+mn-lt"/>
          <a:ea typeface="+mn-ea"/>
        </a:defRPr>
      </a:lvl8pPr>
      <a:lvl9pPr marL="3944938" indent="-228600" algn="l" rtl="0" eaLnBrk="1" fontAlgn="base" hangingPunct="1">
        <a:lnSpc>
          <a:spcPts val="1700"/>
        </a:lnSpc>
        <a:spcBef>
          <a:spcPts val="1700"/>
        </a:spcBef>
        <a:spcAft>
          <a:spcPct val="0"/>
        </a:spcAft>
        <a:buChar char="»"/>
        <a:defRPr sz="1600">
          <a:solidFill>
            <a:schemeClr val="tx1"/>
          </a:solidFill>
          <a:latin typeface="+mn-lt"/>
          <a:ea typeface="+mn-ea"/>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helsedirektoratet.no/retningslinjer/mat-og-maltider-i-skolen"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81000" y="1524000"/>
            <a:ext cx="8151440" cy="3705200"/>
          </a:xfrm>
        </p:spPr>
        <p:txBody>
          <a:bodyPr>
            <a:normAutofit fontScale="85000" lnSpcReduction="10000"/>
          </a:bodyPr>
          <a:lstStyle/>
          <a:p>
            <a:pPr algn="ctr">
              <a:lnSpc>
                <a:spcPct val="150000"/>
              </a:lnSpc>
            </a:pPr>
            <a:r>
              <a:rPr lang="nb-NO" sz="4000" dirty="0">
                <a:latin typeface="Comic Sans MS" pitchFamily="66" charset="0"/>
              </a:rPr>
              <a:t>Skolefruktskolen – «kurs» </a:t>
            </a:r>
            <a:br>
              <a:rPr lang="nb-NO" sz="4000" dirty="0">
                <a:latin typeface="Comic Sans MS" pitchFamily="66" charset="0"/>
              </a:rPr>
            </a:br>
            <a:r>
              <a:rPr lang="nb-NO" sz="4000" dirty="0">
                <a:latin typeface="Comic Sans MS" pitchFamily="66" charset="0"/>
              </a:rPr>
              <a:t>for skoler med Skolefrukt</a:t>
            </a:r>
          </a:p>
          <a:p>
            <a:pPr>
              <a:lnSpc>
                <a:spcPct val="150000"/>
              </a:lnSpc>
            </a:pPr>
            <a:r>
              <a:rPr lang="nb-NO" sz="2400" dirty="0">
                <a:latin typeface="Comic Sans MS" pitchFamily="66" charset="0"/>
              </a:rPr>
              <a:t>Målgrupper: skolefruktansvarlige, elever og lærere som deltar i utdeling/håndtering av Skolefrukt på skolen, FAU, ledelse mv</a:t>
            </a:r>
          </a:p>
          <a:p>
            <a:pPr>
              <a:lnSpc>
                <a:spcPct val="150000"/>
              </a:lnSpc>
            </a:pPr>
            <a:r>
              <a:rPr lang="nb-NO" sz="2400" dirty="0">
                <a:latin typeface="Comic Sans MS" pitchFamily="66" charset="0"/>
              </a:rPr>
              <a:t>Kan også benyttes i undervisning (kunnskap om frukt/grønt og oppbevaring mv)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80131"/>
          </a:xfrm>
        </p:spPr>
        <p:txBody>
          <a:bodyPr/>
          <a:lstStyle/>
          <a:p>
            <a:r>
              <a:rPr lang="nb-NO" dirty="0">
                <a:latin typeface="Comic Sans MS" pitchFamily="66" charset="0"/>
              </a:rPr>
              <a:t>Hygiene </a:t>
            </a:r>
            <a:endParaRPr lang="nb-NO" dirty="0"/>
          </a:p>
        </p:txBody>
      </p:sp>
      <p:sp>
        <p:nvSpPr>
          <p:cNvPr id="4" name="Plassholder for innhold 3"/>
          <p:cNvSpPr>
            <a:spLocks noGrp="1"/>
          </p:cNvSpPr>
          <p:nvPr>
            <p:ph idx="1"/>
          </p:nvPr>
        </p:nvSpPr>
        <p:spPr>
          <a:xfrm>
            <a:off x="612775" y="1196752"/>
            <a:ext cx="8385175" cy="5256584"/>
          </a:xfrm>
        </p:spPr>
        <p:txBody>
          <a:bodyPr/>
          <a:lstStyle/>
          <a:p>
            <a:pPr marL="285750" indent="-285750">
              <a:lnSpc>
                <a:spcPct val="100000"/>
              </a:lnSpc>
              <a:buFont typeface="Arial" pitchFamily="34" charset="0"/>
              <a:buChar char="•"/>
            </a:pPr>
            <a:r>
              <a:rPr lang="nb-NO" dirty="0"/>
              <a:t>VASK HENDENE</a:t>
            </a:r>
          </a:p>
          <a:p>
            <a:pPr marL="958850" lvl="1" indent="-285750">
              <a:lnSpc>
                <a:spcPct val="100000"/>
              </a:lnSpc>
              <a:buFont typeface="Arial" pitchFamily="34" charset="0"/>
              <a:buChar char="•"/>
            </a:pPr>
            <a:r>
              <a:rPr lang="nb-NO" dirty="0"/>
              <a:t>Før du lager mat</a:t>
            </a:r>
          </a:p>
          <a:p>
            <a:pPr marL="958850" lvl="1" indent="-285750">
              <a:lnSpc>
                <a:spcPct val="100000"/>
              </a:lnSpc>
              <a:buFont typeface="Arial" pitchFamily="34" charset="0"/>
              <a:buChar char="•"/>
            </a:pPr>
            <a:r>
              <a:rPr lang="nb-NO" dirty="0"/>
              <a:t>Før du spiser mat</a:t>
            </a:r>
          </a:p>
          <a:p>
            <a:pPr marL="958850" lvl="1" indent="-285750">
              <a:lnSpc>
                <a:spcPct val="100000"/>
              </a:lnSpc>
              <a:buFont typeface="Arial" pitchFamily="34" charset="0"/>
              <a:buChar char="•"/>
            </a:pPr>
            <a:r>
              <a:rPr lang="nb-NO" b="1" dirty="0"/>
              <a:t>Før en plukker frukt til kassene</a:t>
            </a:r>
          </a:p>
          <a:p>
            <a:pPr marL="958850" lvl="1" indent="-285750">
              <a:lnSpc>
                <a:spcPct val="100000"/>
              </a:lnSpc>
              <a:buFont typeface="Arial" pitchFamily="34" charset="0"/>
              <a:buChar char="•"/>
            </a:pPr>
            <a:r>
              <a:rPr lang="nb-NO" dirty="0"/>
              <a:t>Etter toalettbesøk</a:t>
            </a:r>
          </a:p>
          <a:p>
            <a:pPr marL="958850" lvl="1" indent="-285750">
              <a:lnSpc>
                <a:spcPct val="100000"/>
              </a:lnSpc>
              <a:buFont typeface="Arial" pitchFamily="34" charset="0"/>
              <a:buChar char="•"/>
            </a:pPr>
            <a:r>
              <a:rPr lang="nb-NO" dirty="0"/>
              <a:t>Etter at du har brukt mobiltelefon</a:t>
            </a:r>
          </a:p>
          <a:p>
            <a:pPr marL="285750" indent="-285750">
              <a:lnSpc>
                <a:spcPct val="100000"/>
              </a:lnSpc>
              <a:buFont typeface="Arial" pitchFamily="34" charset="0"/>
              <a:buChar char="•"/>
            </a:pPr>
            <a:r>
              <a:rPr lang="nb-NO" dirty="0"/>
              <a:t>Varer med spiselig skall bør vaskes før bruk.</a:t>
            </a:r>
          </a:p>
          <a:p>
            <a:pPr marL="285750" indent="-285750">
              <a:lnSpc>
                <a:spcPct val="100000"/>
              </a:lnSpc>
              <a:buFont typeface="Arial" pitchFamily="34" charset="0"/>
              <a:buChar char="•"/>
            </a:pPr>
            <a:r>
              <a:rPr lang="nb-NO" dirty="0"/>
              <a:t> Fruktkassene og sval-/kjøleskapet MÅ vaskes regelmessig.</a:t>
            </a:r>
          </a:p>
          <a:p>
            <a:pPr marL="285750" indent="-285750">
              <a:lnSpc>
                <a:spcPct val="100000"/>
              </a:lnSpc>
              <a:buFont typeface="Arial" pitchFamily="34" charset="0"/>
              <a:buChar char="•"/>
            </a:pPr>
            <a:r>
              <a:rPr lang="nb-NO" dirty="0"/>
              <a:t> Dersom frukt kuttes opp på skolen:</a:t>
            </a:r>
          </a:p>
          <a:p>
            <a:pPr lvl="1" indent="0">
              <a:lnSpc>
                <a:spcPct val="100000"/>
              </a:lnSpc>
              <a:buNone/>
            </a:pPr>
            <a:r>
              <a:rPr lang="nb-NO" sz="1400" dirty="0"/>
              <a:t>Vask hendene</a:t>
            </a:r>
            <a:br>
              <a:rPr lang="nb-NO" sz="1400" dirty="0"/>
            </a:br>
            <a:r>
              <a:rPr lang="nb-NO" sz="1400" dirty="0"/>
              <a:t>Vask varene</a:t>
            </a:r>
            <a:br>
              <a:rPr lang="nb-NO" sz="1400" dirty="0"/>
            </a:br>
            <a:r>
              <a:rPr lang="nb-NO" sz="1400" dirty="0"/>
              <a:t>Hold alt utstyret rent.</a:t>
            </a:r>
          </a:p>
        </p:txBody>
      </p:sp>
      <p:sp>
        <p:nvSpPr>
          <p:cNvPr id="6" name="AutoShape 2" descr="Bilderesultat for håndvask bar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7" name="AutoShape 4" descr="Bilderesultat for håndvask bar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700808"/>
            <a:ext cx="2863767" cy="1603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kstSylinder 7"/>
          <p:cNvSpPr txBox="1"/>
          <p:nvPr/>
        </p:nvSpPr>
        <p:spPr>
          <a:xfrm>
            <a:off x="4572001" y="5155788"/>
            <a:ext cx="4104456" cy="523220"/>
          </a:xfrm>
          <a:prstGeom prst="rect">
            <a:avLst/>
          </a:prstGeom>
          <a:gradFill>
            <a:gsLst>
              <a:gs pos="0">
                <a:srgbClr val="03D4A8"/>
              </a:gs>
              <a:gs pos="15000">
                <a:srgbClr val="21D6E0"/>
              </a:gs>
              <a:gs pos="89000">
                <a:srgbClr val="0087E6">
                  <a:alpha val="7000"/>
                </a:srgbClr>
              </a:gs>
              <a:gs pos="100000">
                <a:srgbClr val="005CBF"/>
              </a:gs>
            </a:gsLst>
            <a:lin ang="5400000" scaled="0"/>
          </a:gradFill>
        </p:spPr>
        <p:txBody>
          <a:bodyPr wrap="square" rtlCol="0">
            <a:spAutoFit/>
          </a:bodyPr>
          <a:lstStyle/>
          <a:p>
            <a:r>
              <a:rPr lang="nb-NO" sz="1400" dirty="0"/>
              <a:t>Oppkuttet frukt og grønt oppbevares kaldt dersom </a:t>
            </a:r>
          </a:p>
          <a:p>
            <a:r>
              <a:rPr lang="nb-NO" sz="1400" dirty="0"/>
              <a:t>det ikke skal spises med det samme.</a:t>
            </a:r>
          </a:p>
        </p:txBody>
      </p:sp>
    </p:spTree>
    <p:extLst>
      <p:ext uri="{BB962C8B-B14F-4D97-AF65-F5344CB8AC3E}">
        <p14:creationId xmlns:p14="http://schemas.microsoft.com/office/powerpoint/2010/main" val="3680026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80131"/>
          </a:xfrm>
        </p:spPr>
        <p:txBody>
          <a:bodyPr/>
          <a:lstStyle/>
          <a:p>
            <a:r>
              <a:rPr lang="nb-NO" dirty="0">
                <a:latin typeface="Comic Sans MS" pitchFamily="66" charset="0"/>
              </a:rPr>
              <a:t>Kontakt med leverandør</a:t>
            </a:r>
            <a:endParaRPr lang="nb-NO" dirty="0"/>
          </a:p>
        </p:txBody>
      </p:sp>
      <p:sp>
        <p:nvSpPr>
          <p:cNvPr id="4" name="Plassholder for innhold 3"/>
          <p:cNvSpPr>
            <a:spLocks noGrp="1"/>
          </p:cNvSpPr>
          <p:nvPr>
            <p:ph idx="1"/>
          </p:nvPr>
        </p:nvSpPr>
        <p:spPr>
          <a:xfrm>
            <a:off x="758825" y="1484784"/>
            <a:ext cx="8385175" cy="4102100"/>
          </a:xfrm>
        </p:spPr>
        <p:txBody>
          <a:bodyPr/>
          <a:lstStyle/>
          <a:p>
            <a:pPr marL="285750" indent="-285750">
              <a:lnSpc>
                <a:spcPct val="100000"/>
              </a:lnSpc>
              <a:buFont typeface="Arial" pitchFamily="34" charset="0"/>
              <a:buChar char="•"/>
            </a:pPr>
            <a:r>
              <a:rPr lang="nb-NO" dirty="0"/>
              <a:t>Alle henvendelser rundt kvalitet rettes direkte til leverandøren.</a:t>
            </a:r>
          </a:p>
          <a:p>
            <a:pPr marL="285750" indent="-285750">
              <a:lnSpc>
                <a:spcPct val="100000"/>
              </a:lnSpc>
              <a:buFont typeface="Arial" pitchFamily="34" charset="0"/>
              <a:buChar char="•"/>
            </a:pPr>
            <a:r>
              <a:rPr lang="nb-NO" dirty="0"/>
              <a:t>Dersom skolen stadig får for lite eller dårlige varer, oppfordres det til å klage direkte til leverandør via www.skolefruktsys.no under menyen “Kontakt leverandør”, eller ved å orientere Skolefrukt via e-post: </a:t>
            </a:r>
            <a:r>
              <a:rPr lang="nb-NO" b="1" dirty="0"/>
              <a:t>support@skolefrukt.no </a:t>
            </a:r>
          </a:p>
          <a:p>
            <a:pPr marL="285750" indent="-285750">
              <a:lnSpc>
                <a:spcPct val="100000"/>
              </a:lnSpc>
              <a:buFont typeface="Arial" pitchFamily="34" charset="0"/>
              <a:buChar char="•"/>
            </a:pPr>
            <a:r>
              <a:rPr lang="nb-NO" dirty="0"/>
              <a:t>Du får nå utdelt diplom som </a:t>
            </a:r>
            <a:r>
              <a:rPr lang="nb-NO" b="1" dirty="0"/>
              <a:t>Skolefrukt ambassadør </a:t>
            </a:r>
            <a:endParaRPr lang="nb-NO" b="1" i="1" dirty="0">
              <a:solidFill>
                <a:srgbClr val="C00000"/>
              </a:solidFill>
            </a:endParaRPr>
          </a:p>
          <a:p>
            <a:pPr marL="285750" indent="-285750">
              <a:lnSpc>
                <a:spcPct val="100000"/>
              </a:lnSpc>
              <a:buFont typeface="Arial" pitchFamily="34" charset="0"/>
              <a:buChar char="•"/>
            </a:pPr>
            <a:r>
              <a:rPr lang="nb-NO" dirty="0"/>
              <a:t>Ta bilde av deg selv/dere selv og send til </a:t>
            </a:r>
            <a:r>
              <a:rPr lang="nb-NO" b="1" dirty="0"/>
              <a:t>support@skolefrukt.no</a:t>
            </a:r>
            <a:r>
              <a:rPr lang="nb-NO" dirty="0"/>
              <a:t> med navn på skole og kommune, så setter vi det inn på skolefrukt.no.</a:t>
            </a:r>
          </a:p>
        </p:txBody>
      </p:sp>
      <p:sp>
        <p:nvSpPr>
          <p:cNvPr id="6" name="AutoShape 2" descr="Bilderesultat for håndvask bar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7" name="AutoShape 4" descr="Bilderesultat for håndvask bar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234341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80131"/>
          </a:xfrm>
        </p:spPr>
        <p:txBody>
          <a:bodyPr/>
          <a:lstStyle/>
          <a:p>
            <a:r>
              <a:rPr lang="nb-NO" dirty="0">
                <a:latin typeface="Comic Sans MS" pitchFamily="66" charset="0"/>
              </a:rPr>
              <a:t>Mål med kurset</a:t>
            </a:r>
            <a:endParaRPr lang="nb-NO" dirty="0"/>
          </a:p>
        </p:txBody>
      </p:sp>
      <p:sp>
        <p:nvSpPr>
          <p:cNvPr id="3" name="Plassholder for innhold 2"/>
          <p:cNvSpPr>
            <a:spLocks noGrp="1"/>
          </p:cNvSpPr>
          <p:nvPr>
            <p:ph idx="1"/>
          </p:nvPr>
        </p:nvSpPr>
        <p:spPr>
          <a:xfrm>
            <a:off x="611561" y="1412776"/>
            <a:ext cx="7200800" cy="4102100"/>
          </a:xfrm>
        </p:spPr>
        <p:txBody>
          <a:bodyPr/>
          <a:lstStyle/>
          <a:p>
            <a:pPr marL="342900" indent="-342900">
              <a:buFont typeface="+mj-lt"/>
              <a:buAutoNum type="arabicPeriod"/>
            </a:pPr>
            <a:r>
              <a:rPr lang="nb-NO" dirty="0"/>
              <a:t>Vi ønsker at elevene skal få god kunnskap om frukt og grønnsaker, Skolefrukt og om behandling av produktene på alle skoler med Skolefrukt.</a:t>
            </a:r>
          </a:p>
          <a:p>
            <a:pPr marL="342900" indent="-342900">
              <a:buFont typeface="+mj-lt"/>
              <a:buAutoNum type="arabicPeriod"/>
            </a:pPr>
            <a:r>
              <a:rPr lang="nb-NO" dirty="0"/>
              <a:t>Vi ønsker at kunnskap om oppbevaring og håndtering skal bidra til å opprettholde god kvalitet på Skolefrukten.</a:t>
            </a:r>
          </a:p>
          <a:p>
            <a:pPr marL="342900" indent="-342900">
              <a:buFont typeface="+mj-lt"/>
              <a:buAutoNum type="arabicPeriod"/>
            </a:pPr>
            <a:r>
              <a:rPr lang="nb-NO" dirty="0"/>
              <a:t>Elevene skal være ambassadører for Skolefrukt, som gjerne prater positivt om ordningen til andre elever. </a:t>
            </a:r>
          </a:p>
          <a:p>
            <a:pPr marL="342900" indent="-342900">
              <a:buFont typeface="+mj-lt"/>
              <a:buAutoNum type="arabicPeriod"/>
            </a:pPr>
            <a:r>
              <a:rPr lang="nb-NO" dirty="0"/>
              <a:t>Ved avslutning av kurset får deltakerne utdelt et diplom som Skolefruktambassadør.</a:t>
            </a:r>
          </a:p>
          <a:p>
            <a:pPr marL="342900" indent="-342900">
              <a:buFont typeface="+mj-lt"/>
              <a:buAutoNum type="arabicPeriod"/>
            </a:pPr>
            <a:endParaRPr lang="nb-NO" dirty="0"/>
          </a:p>
          <a:p>
            <a:pPr marL="342900" indent="-342900">
              <a:buFont typeface="+mj-lt"/>
              <a:buAutoNum type="arabicPeriod"/>
            </a:pPr>
            <a:endParaRPr lang="nb-N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3861048"/>
            <a:ext cx="1858516" cy="24780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043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80131"/>
          </a:xfrm>
        </p:spPr>
        <p:txBody>
          <a:bodyPr/>
          <a:lstStyle/>
          <a:p>
            <a:r>
              <a:rPr lang="nb-NO" dirty="0">
                <a:latin typeface="Comic Sans MS" pitchFamily="66" charset="0"/>
              </a:rPr>
              <a:t>Hvorfor Skolefrukt</a:t>
            </a:r>
            <a:endParaRPr lang="nb-NO" dirty="0"/>
          </a:p>
        </p:txBody>
      </p:sp>
      <p:sp>
        <p:nvSpPr>
          <p:cNvPr id="3" name="Plassholder for innhold 2"/>
          <p:cNvSpPr>
            <a:spLocks noGrp="1"/>
          </p:cNvSpPr>
          <p:nvPr>
            <p:ph idx="1"/>
          </p:nvPr>
        </p:nvSpPr>
        <p:spPr>
          <a:xfrm>
            <a:off x="611561" y="1412776"/>
            <a:ext cx="7200800" cy="4102100"/>
          </a:xfrm>
        </p:spPr>
        <p:txBody>
          <a:bodyPr/>
          <a:lstStyle/>
          <a:p>
            <a:pPr marL="342900" indent="-342900">
              <a:buFont typeface="+mj-lt"/>
              <a:buAutoNum type="arabicPeriod"/>
            </a:pPr>
            <a:r>
              <a:rPr lang="nb-NO" dirty="0"/>
              <a:t>Skolefrukt bidrar til å øke tilgang på frukt og grønt på skolen og kan være et bidrag til å innarbeide gode kostholdsvaner.</a:t>
            </a:r>
          </a:p>
          <a:p>
            <a:pPr marL="342900" indent="-342900">
              <a:buFont typeface="+mj-lt"/>
              <a:buAutoNum type="arabicPeriod"/>
            </a:pPr>
            <a:r>
              <a:rPr lang="nb-NO" dirty="0"/>
              <a:t>Helsedirektoratet anbefaler alle å spise minst  5 porsjoner grønnsaker, frukt og bær daglig. Omtrent halvparten bør være grønnsaker. En porsjon tilsvarer 100 g og kan være en middels stor banan eller en gulrot.</a:t>
            </a:r>
          </a:p>
          <a:p>
            <a:pPr marL="342900" indent="-342900">
              <a:buFont typeface="+mj-lt"/>
              <a:buAutoNum type="arabicPeriod"/>
            </a:pPr>
            <a:r>
              <a:rPr lang="nb-NO" dirty="0"/>
              <a:t>Skolefrukt utgjør 1 av 5 om dagen.</a:t>
            </a:r>
          </a:p>
          <a:p>
            <a:pPr marL="342900" indent="-342900">
              <a:buFont typeface="+mj-lt"/>
              <a:buAutoNum type="arabicPeriod"/>
            </a:pPr>
            <a:r>
              <a:rPr lang="nb-NO" dirty="0"/>
              <a:t>Det å ha tilbud om frukt og grønt inngår i Nasjonal faglig retningslinje for mat og måltider i skolen utgitt av Helsedirektoratet, </a:t>
            </a:r>
            <a:r>
              <a:rPr lang="nb-NO" dirty="0">
                <a:hlinkClick r:id="rId2"/>
              </a:rPr>
              <a:t>les her</a:t>
            </a:r>
            <a:endParaRPr lang="nb-NO" dirty="0"/>
          </a:p>
          <a:p>
            <a:endParaRPr lang="nb-NO" dirty="0"/>
          </a:p>
          <a:p>
            <a:pPr marL="342900" indent="-342900">
              <a:buFont typeface="+mj-lt"/>
              <a:buAutoNum type="arabicPeriod"/>
            </a:pPr>
            <a:endParaRPr lang="nb-NO" dirty="0"/>
          </a:p>
        </p:txBody>
      </p:sp>
      <p:pic>
        <p:nvPicPr>
          <p:cNvPr id="1026" name="Picture 2" descr="S:\2014\skolefrukt\Permanent\Materiell\Bilder\Produktbilder\Kopi_OH-bana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672" y="4104180"/>
            <a:ext cx="2520280" cy="17081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2014\skolefrukt\Permanent\Materiell\Bilder\Produktbilder\gulrot.jpg"/>
          <p:cNvPicPr>
            <a:picLocks noChangeAspect="1" noChangeArrowheads="1"/>
          </p:cNvPicPr>
          <p:nvPr/>
        </p:nvPicPr>
        <p:blipFill rotWithShape="1">
          <a:blip r:embed="rId4">
            <a:extLst>
              <a:ext uri="{28A0092B-C50C-407E-A947-70E740481C1C}">
                <a14:useLocalDpi xmlns:a14="http://schemas.microsoft.com/office/drawing/2010/main" val="0"/>
              </a:ext>
            </a:extLst>
          </a:blip>
          <a:srcRect l="15163" t="30263" r="14356" b="12048"/>
          <a:stretch/>
        </p:blipFill>
        <p:spPr bwMode="auto">
          <a:xfrm>
            <a:off x="4863305" y="4149799"/>
            <a:ext cx="3059017" cy="1662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31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80131"/>
          </a:xfrm>
        </p:spPr>
        <p:txBody>
          <a:bodyPr/>
          <a:lstStyle/>
          <a:p>
            <a:r>
              <a:rPr lang="nb-NO" dirty="0">
                <a:latin typeface="Comic Sans MS" pitchFamily="66" charset="0"/>
              </a:rPr>
              <a:t>Sett frukten inn i svalskap</a:t>
            </a:r>
            <a:endParaRPr lang="nb-NO" dirty="0"/>
          </a:p>
        </p:txBody>
      </p:sp>
      <p:sp>
        <p:nvSpPr>
          <p:cNvPr id="4" name="Plassholder for innhold 3"/>
          <p:cNvSpPr>
            <a:spLocks noGrp="1"/>
          </p:cNvSpPr>
          <p:nvPr>
            <p:ph idx="1"/>
          </p:nvPr>
        </p:nvSpPr>
        <p:spPr/>
        <p:txBody>
          <a:bodyPr/>
          <a:lstStyle/>
          <a:p>
            <a:r>
              <a:rPr lang="nb-NO" dirty="0"/>
              <a:t>God kvalitet krever god oppbevaring og håndtering av produktene. </a:t>
            </a:r>
            <a:br>
              <a:rPr lang="nb-NO" dirty="0"/>
            </a:br>
            <a:r>
              <a:rPr lang="nb-NO" dirty="0"/>
              <a:t>Alle skoler kan gratis låne sval-/kjøleskap av Skolefrukt.</a:t>
            </a:r>
          </a:p>
          <a:p>
            <a:r>
              <a:rPr lang="nb-NO" b="1" u="sng" dirty="0"/>
              <a:t>VIKTIG Å VITE OM OPPBEVARING OG TEMPERATUR</a:t>
            </a:r>
          </a:p>
          <a:p>
            <a:pPr marL="285750" indent="-285750">
              <a:buFont typeface="Arial" pitchFamily="34" charset="0"/>
              <a:buChar char="•"/>
            </a:pPr>
            <a:r>
              <a:rPr lang="nb-NO" dirty="0"/>
              <a:t>Lav temperatur på lagring av frukt og grønnsaker forlenger oppbevaringstiden. </a:t>
            </a:r>
          </a:p>
          <a:p>
            <a:pPr marL="285750" indent="-285750">
              <a:buFont typeface="Arial" pitchFamily="34" charset="0"/>
              <a:buChar char="•"/>
            </a:pPr>
            <a:r>
              <a:rPr lang="nb-NO" dirty="0"/>
              <a:t>Frukt som høstes umoden, som epler og pærer, bør lagres i romtemperatur for å utvikle god smak og konsistens. Men dette skjer før frukten kommer til skolen.</a:t>
            </a:r>
          </a:p>
          <a:p>
            <a:pPr marL="285750" indent="-285750">
              <a:buFont typeface="Arial" pitchFamily="34" charset="0"/>
              <a:buChar char="•"/>
            </a:pPr>
            <a:r>
              <a:rPr lang="nb-NO" dirty="0"/>
              <a:t>Når frukt som epler og pærer kommer til skolen, bør de oppbevares i svalskap.</a:t>
            </a:r>
            <a:br>
              <a:rPr lang="nb-NO" dirty="0"/>
            </a:br>
            <a:r>
              <a:rPr lang="nb-NO" dirty="0"/>
              <a:t>De kan også oppbevares ved </a:t>
            </a:r>
            <a:r>
              <a:rPr lang="nb-NO" dirty="0" err="1"/>
              <a:t>kjøleskapstemperatur</a:t>
            </a:r>
            <a:r>
              <a:rPr lang="nb-NO" dirty="0"/>
              <a:t> hvis de er ferdig modnet.</a:t>
            </a:r>
          </a:p>
        </p:txBody>
      </p:sp>
      <p:pic>
        <p:nvPicPr>
          <p:cNvPr id="5" name="Picture 3" descr="S:\2014\skolefrukt\Permanent\Materiell\Bilder\Produktbilder\2kopi_epl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3459" y="4797152"/>
            <a:ext cx="2049732" cy="13531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2014\skolefrukt\Permanent\Materiell\Bilder\Produktbilder\Perer.jpg"/>
          <p:cNvPicPr>
            <a:picLocks noChangeAspect="1" noChangeArrowheads="1"/>
          </p:cNvPicPr>
          <p:nvPr/>
        </p:nvPicPr>
        <p:blipFill rotWithShape="1">
          <a:blip r:embed="rId3">
            <a:extLst>
              <a:ext uri="{28A0092B-C50C-407E-A947-70E740481C1C}">
                <a14:useLocalDpi xmlns:a14="http://schemas.microsoft.com/office/drawing/2010/main" val="0"/>
              </a:ext>
            </a:extLst>
          </a:blip>
          <a:srcRect l="29131" t="1986" r="15442"/>
          <a:stretch/>
        </p:blipFill>
        <p:spPr bwMode="auto">
          <a:xfrm>
            <a:off x="5804173" y="4788227"/>
            <a:ext cx="1160027" cy="13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959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80131"/>
          </a:xfrm>
        </p:spPr>
        <p:txBody>
          <a:bodyPr/>
          <a:lstStyle/>
          <a:p>
            <a:r>
              <a:rPr lang="nb-NO" dirty="0">
                <a:latin typeface="Comic Sans MS" pitchFamily="66" charset="0"/>
              </a:rPr>
              <a:t>Hold avstand mellom produkter</a:t>
            </a:r>
            <a:endParaRPr lang="nb-NO" dirty="0"/>
          </a:p>
        </p:txBody>
      </p:sp>
      <p:sp>
        <p:nvSpPr>
          <p:cNvPr id="4" name="Plassholder for innhold 3"/>
          <p:cNvSpPr>
            <a:spLocks noGrp="1"/>
          </p:cNvSpPr>
          <p:nvPr>
            <p:ph idx="1"/>
          </p:nvPr>
        </p:nvSpPr>
        <p:spPr>
          <a:xfrm>
            <a:off x="467544" y="1412776"/>
            <a:ext cx="8529191" cy="4102100"/>
          </a:xfrm>
        </p:spPr>
        <p:txBody>
          <a:bodyPr/>
          <a:lstStyle/>
          <a:p>
            <a:pPr marL="285750" indent="-285750">
              <a:lnSpc>
                <a:spcPct val="100000"/>
              </a:lnSpc>
              <a:buFont typeface="Arial" pitchFamily="34" charset="0"/>
              <a:buChar char="•"/>
            </a:pPr>
            <a:r>
              <a:rPr lang="nb-NO" dirty="0"/>
              <a:t>Ved modning produserer  frukt, som epler, stoffet etylen, og bør ikke lagres sammen med andre fruktslag eller grønnsaker.  Dette for at de andre varene ikke skal modnes for fort.</a:t>
            </a:r>
          </a:p>
          <a:p>
            <a:pPr marL="285750" indent="-285750">
              <a:lnSpc>
                <a:spcPct val="100000"/>
              </a:lnSpc>
              <a:buFont typeface="Arial" pitchFamily="34" charset="0"/>
              <a:buChar char="•"/>
            </a:pPr>
            <a:r>
              <a:rPr lang="nb-NO" dirty="0"/>
              <a:t>Modne og umodne frukter bør heller (derfor)  ikke oppbevares sammen. </a:t>
            </a:r>
          </a:p>
          <a:p>
            <a:pPr marL="285750" indent="-285750">
              <a:lnSpc>
                <a:spcPct val="100000"/>
              </a:lnSpc>
              <a:buFont typeface="Arial" pitchFamily="34" charset="0"/>
              <a:buChar char="•"/>
            </a:pPr>
            <a:r>
              <a:rPr lang="nb-NO" dirty="0"/>
              <a:t>I praksis betyr dette at frukter ikke bør blandes i de grønne fruktkassene, </a:t>
            </a:r>
            <a:br>
              <a:rPr lang="nb-NO" dirty="0"/>
            </a:br>
            <a:r>
              <a:rPr lang="nb-NO" dirty="0"/>
              <a:t>men oppbevares i hver sine kasser.</a:t>
            </a:r>
          </a:p>
          <a:p>
            <a:pPr marL="285750" indent="-285750">
              <a:lnSpc>
                <a:spcPct val="100000"/>
              </a:lnSpc>
              <a:buFont typeface="Arial" pitchFamily="34" charset="0"/>
              <a:buChar char="•"/>
            </a:pPr>
            <a:r>
              <a:rPr lang="nb-NO" dirty="0"/>
              <a:t>Husk også å behandle frukten pent. Ikke kaste/slippe frukten, da får den lett støtskader og blir fort stygg.</a:t>
            </a:r>
          </a:p>
        </p:txBody>
      </p:sp>
      <p:pic>
        <p:nvPicPr>
          <p:cNvPr id="5" name="Picture 3" descr="S:\2014\skolefrukt\Permanent\Materiell\Bilder\Produktbilder\2kopi_epl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4349712"/>
            <a:ext cx="2727495" cy="180061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S:\2014\skolefrukt\Permanent\Materiell\Bilder\Produktbilder\Sitrus.jpg"/>
          <p:cNvPicPr>
            <a:picLocks noChangeAspect="1" noChangeArrowheads="1"/>
          </p:cNvPicPr>
          <p:nvPr/>
        </p:nvPicPr>
        <p:blipFill rotWithShape="1">
          <a:blip r:embed="rId3">
            <a:extLst>
              <a:ext uri="{28A0092B-C50C-407E-A947-70E740481C1C}">
                <a14:useLocalDpi xmlns:a14="http://schemas.microsoft.com/office/drawing/2010/main" val="0"/>
              </a:ext>
            </a:extLst>
          </a:blip>
          <a:srcRect l="28296" t="18765" r="21562" b="17947"/>
          <a:stretch/>
        </p:blipFill>
        <p:spPr bwMode="auto">
          <a:xfrm>
            <a:off x="5580111" y="4249354"/>
            <a:ext cx="2388023" cy="2001330"/>
          </a:xfrm>
          <a:prstGeom prst="rect">
            <a:avLst/>
          </a:prstGeom>
          <a:noFill/>
          <a:extLst>
            <a:ext uri="{909E8E84-426E-40DD-AFC4-6F175D3DCCD1}">
              <a14:hiddenFill xmlns:a14="http://schemas.microsoft.com/office/drawing/2010/main">
                <a:solidFill>
                  <a:srgbClr val="FFFFFF"/>
                </a:solidFill>
              </a14:hiddenFill>
            </a:ext>
          </a:extLst>
        </p:spPr>
      </p:pic>
      <p:sp>
        <p:nvSpPr>
          <p:cNvPr id="3" name="Pil mot venstre og høyre 2"/>
          <p:cNvSpPr/>
          <p:nvPr/>
        </p:nvSpPr>
        <p:spPr>
          <a:xfrm>
            <a:off x="4535589" y="4869160"/>
            <a:ext cx="1080119" cy="560879"/>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973254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80131"/>
          </a:xfrm>
        </p:spPr>
        <p:txBody>
          <a:bodyPr/>
          <a:lstStyle/>
          <a:p>
            <a:r>
              <a:rPr lang="nb-NO" dirty="0">
                <a:latin typeface="Comic Sans MS" pitchFamily="66" charset="0"/>
              </a:rPr>
              <a:t>Ha </a:t>
            </a:r>
            <a:r>
              <a:rPr lang="nb-NO" dirty="0" err="1">
                <a:latin typeface="Comic Sans MS" pitchFamily="66" charset="0"/>
              </a:rPr>
              <a:t>skapvett</a:t>
            </a:r>
            <a:endParaRPr lang="nb-NO" dirty="0"/>
          </a:p>
        </p:txBody>
      </p:sp>
      <p:sp>
        <p:nvSpPr>
          <p:cNvPr id="4" name="Plassholder for innhold 3"/>
          <p:cNvSpPr>
            <a:spLocks noGrp="1"/>
          </p:cNvSpPr>
          <p:nvPr>
            <p:ph idx="1"/>
          </p:nvPr>
        </p:nvSpPr>
        <p:spPr/>
        <p:txBody>
          <a:bodyPr/>
          <a:lstStyle/>
          <a:p>
            <a:pPr>
              <a:lnSpc>
                <a:spcPct val="100000"/>
              </a:lnSpc>
            </a:pPr>
            <a:r>
              <a:rPr lang="nb-NO" b="1" dirty="0"/>
              <a:t>RULLÉR VARENE</a:t>
            </a:r>
          </a:p>
          <a:p>
            <a:pPr marL="285750" indent="-285750">
              <a:lnSpc>
                <a:spcPct val="100000"/>
              </a:lnSpc>
              <a:buFont typeface="Arial" pitchFamily="34" charset="0"/>
              <a:buChar char="•"/>
            </a:pPr>
            <a:r>
              <a:rPr lang="nb-NO" dirty="0"/>
              <a:t>De nyeste varene settes bakerst/nederst slik at de eldste varene benyttes først. </a:t>
            </a:r>
            <a:br>
              <a:rPr lang="nb-NO" dirty="0"/>
            </a:br>
            <a:r>
              <a:rPr lang="nb-NO" dirty="0"/>
              <a:t>Skapet bør tømmes mellom hver leveranse. Fruktleverandøren skal levere et ark (etiketter) sammen med frukten med forslag om hvilke dager frukten skal leveres ut.</a:t>
            </a:r>
          </a:p>
          <a:p>
            <a:r>
              <a:rPr lang="nb-NO" b="1" dirty="0"/>
              <a:t>HOLD DET RENT</a:t>
            </a:r>
          </a:p>
          <a:p>
            <a:pPr marL="285750" indent="-285750">
              <a:buFont typeface="Arial" pitchFamily="34" charset="0"/>
              <a:buChar char="•"/>
            </a:pPr>
            <a:r>
              <a:rPr lang="nb-NO" dirty="0"/>
              <a:t>Fruktkasser og svalskap må vaskes regelmessig. Hold alt utstyr rent.</a:t>
            </a:r>
          </a:p>
          <a:p>
            <a:r>
              <a:rPr lang="nb-NO" b="1" dirty="0"/>
              <a:t>HOLD RIKTIG TEMPERATUR</a:t>
            </a:r>
          </a:p>
          <a:p>
            <a:pPr marL="285750" indent="-285750">
              <a:buFont typeface="Arial" pitchFamily="34" charset="0"/>
              <a:buChar char="•"/>
            </a:pPr>
            <a:r>
              <a:rPr lang="nb-NO" dirty="0"/>
              <a:t>Sjekk temperaturen i skapet jevnlig. Temperatur i kjøleskap skal være 4 grader eller mindre. Temperatur i svalskap skal være mellom 4 og 12 grader.</a:t>
            </a:r>
          </a:p>
          <a:p>
            <a:pPr marL="285750" indent="-285750">
              <a:buFont typeface="Arial" pitchFamily="34" charset="0"/>
              <a:buChar char="•"/>
            </a:pPr>
            <a:r>
              <a:rPr lang="nb-NO" dirty="0"/>
              <a:t>Oppkuttet frukt og grønt skal alltid oppbevares i kjøleskap – og pakkes inn!</a:t>
            </a:r>
          </a:p>
          <a:p>
            <a:pPr marL="285750" indent="-285750">
              <a:buFont typeface="Arial" pitchFamily="34" charset="0"/>
              <a:buChar char="•"/>
            </a:pPr>
            <a:r>
              <a:rPr lang="nb-NO" dirty="0"/>
              <a:t>Lav temperatur forhindrer bakterievekst i matvarene.</a:t>
            </a:r>
          </a:p>
          <a:p>
            <a:pPr marL="285750" indent="-285750">
              <a:lnSpc>
                <a:spcPct val="100000"/>
              </a:lnSpc>
              <a:buFont typeface="Arial" pitchFamily="34" charset="0"/>
              <a:buChar char="•"/>
            </a:pPr>
            <a:endParaRPr lang="nb-NO" dirty="0"/>
          </a:p>
        </p:txBody>
      </p:sp>
    </p:spTree>
    <p:extLst>
      <p:ext uri="{BB962C8B-B14F-4D97-AF65-F5344CB8AC3E}">
        <p14:creationId xmlns:p14="http://schemas.microsoft.com/office/powerpoint/2010/main" val="326222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480131"/>
          </a:xfrm>
        </p:spPr>
        <p:txBody>
          <a:bodyPr/>
          <a:lstStyle/>
          <a:p>
            <a:r>
              <a:rPr lang="nb-NO" dirty="0">
                <a:latin typeface="Comic Sans MS" pitchFamily="66" charset="0"/>
              </a:rPr>
              <a:t>Sjekk produktene ved mottak </a:t>
            </a:r>
            <a:endParaRPr lang="nb-NO" dirty="0"/>
          </a:p>
        </p:txBody>
      </p:sp>
      <p:sp>
        <p:nvSpPr>
          <p:cNvPr id="4" name="Plassholder for innhold 3"/>
          <p:cNvSpPr>
            <a:spLocks noGrp="1"/>
          </p:cNvSpPr>
          <p:nvPr>
            <p:ph idx="1"/>
          </p:nvPr>
        </p:nvSpPr>
        <p:spPr>
          <a:xfrm>
            <a:off x="758825" y="1484784"/>
            <a:ext cx="7989639" cy="4102100"/>
          </a:xfrm>
        </p:spPr>
        <p:txBody>
          <a:bodyPr/>
          <a:lstStyle/>
          <a:p>
            <a:pPr marL="285750" indent="-285750">
              <a:lnSpc>
                <a:spcPct val="100000"/>
              </a:lnSpc>
              <a:buFont typeface="Arial" pitchFamily="34" charset="0"/>
              <a:buChar char="•"/>
            </a:pPr>
            <a:r>
              <a:rPr lang="nb-NO" dirty="0"/>
              <a:t>Er det riktig antall varer? </a:t>
            </a:r>
          </a:p>
          <a:p>
            <a:pPr marL="285750" indent="-285750">
              <a:lnSpc>
                <a:spcPct val="100000"/>
              </a:lnSpc>
              <a:buFont typeface="Arial" pitchFamily="34" charset="0"/>
              <a:buChar char="•"/>
            </a:pPr>
            <a:r>
              <a:rPr lang="nb-NO" dirty="0"/>
              <a:t>Vurdering av kvalitet (nærmere omtale av varene på neste side)</a:t>
            </a:r>
            <a:br>
              <a:rPr lang="nb-NO" dirty="0"/>
            </a:br>
            <a:r>
              <a:rPr lang="nb-NO" dirty="0"/>
              <a:t>- Ser varene bra ut?  </a:t>
            </a:r>
            <a:br>
              <a:rPr lang="nb-NO" dirty="0"/>
            </a:br>
            <a:r>
              <a:rPr lang="nb-NO" dirty="0"/>
              <a:t>- Hvordan er modenhetsgraden (for lite/passe/for mye).</a:t>
            </a:r>
            <a:br>
              <a:rPr lang="nb-NO" dirty="0"/>
            </a:br>
            <a:r>
              <a:rPr lang="nb-NO" dirty="0"/>
              <a:t>- Er noen varer dårlige?  Fjern dem </a:t>
            </a:r>
            <a:r>
              <a:rPr lang="nb-NO" u="sng" dirty="0"/>
              <a:t>og</a:t>
            </a:r>
            <a:r>
              <a:rPr lang="nb-NO" dirty="0"/>
              <a:t> meld fra til leverandøren.</a:t>
            </a:r>
          </a:p>
          <a:p>
            <a:pPr marL="285750" indent="-285750">
              <a:buFont typeface="Arial" pitchFamily="34" charset="0"/>
              <a:buChar char="•"/>
            </a:pPr>
            <a:r>
              <a:rPr lang="nb-NO" dirty="0"/>
              <a:t>Merk: </a:t>
            </a:r>
            <a:br>
              <a:rPr lang="nb-NO" dirty="0"/>
            </a:br>
            <a:r>
              <a:rPr lang="nb-NO" dirty="0"/>
              <a:t>Leverandøren skal legge ved ekstra varer slik at alle abonnenter får dersom noen varer er skadet. </a:t>
            </a:r>
            <a:br>
              <a:rPr lang="nb-NO" dirty="0"/>
            </a:br>
            <a:r>
              <a:rPr lang="nb-NO" dirty="0"/>
              <a:t>Et eventuelt overskudd av varer kan skolen benytte på en hensiktsmessig måte.</a:t>
            </a:r>
          </a:p>
        </p:txBody>
      </p:sp>
      <p:sp>
        <p:nvSpPr>
          <p:cNvPr id="6" name="AutoShape 2" descr="Bilderesultat for håndvask bar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7" name="AutoShape 4" descr="Bilderesultat for håndvask bar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1320273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3" y="222250"/>
            <a:ext cx="7128792" cy="867930"/>
          </a:xfrm>
        </p:spPr>
        <p:txBody>
          <a:bodyPr/>
          <a:lstStyle/>
          <a:p>
            <a:r>
              <a:rPr lang="nb-NO" dirty="0">
                <a:latin typeface="Comic Sans MS" pitchFamily="66" charset="0"/>
              </a:rPr>
              <a:t>Vurdering av kvalitet når frukten ankommer skolen (i)</a:t>
            </a:r>
          </a:p>
        </p:txBody>
      </p:sp>
      <p:sp>
        <p:nvSpPr>
          <p:cNvPr id="4" name="Plassholder for innhold 2"/>
          <p:cNvSpPr>
            <a:spLocks noGrp="1"/>
          </p:cNvSpPr>
          <p:nvPr>
            <p:ph idx="1"/>
          </p:nvPr>
        </p:nvSpPr>
        <p:spPr>
          <a:xfrm>
            <a:off x="611560" y="1412776"/>
            <a:ext cx="7992888" cy="4392488"/>
          </a:xfrm>
        </p:spPr>
        <p:txBody>
          <a:bodyPr/>
          <a:lstStyle/>
          <a:p>
            <a:r>
              <a:rPr lang="nb-NO" b="1" dirty="0"/>
              <a:t>Banan </a:t>
            </a:r>
            <a:r>
              <a:rPr lang="nb-NO" dirty="0"/>
              <a:t>modnes her i landet </a:t>
            </a:r>
            <a:r>
              <a:rPr lang="nn-NO" dirty="0"/>
              <a:t>og kan ha ulik modningsgrad. Banan </a:t>
            </a:r>
            <a:r>
              <a:rPr lang="nb-NO" dirty="0"/>
              <a:t>skal være hel, uten sprekker, mørke flekker eller andre skader i skallet. Tåler kortvarig oppbevaring. Grønne bananer modnes i romtemperatur</a:t>
            </a:r>
          </a:p>
          <a:p>
            <a:r>
              <a:rPr lang="nb-NO" b="1" dirty="0"/>
              <a:t>Gulrot</a:t>
            </a:r>
            <a:r>
              <a:rPr lang="nb-NO" dirty="0"/>
              <a:t> skal være fast, og fri for brune flekker, fremmed smak eller lukt. Gulrot skal være uten sprekker eller misfarging i toppen. Vasket gulrot skal være hel og ren.</a:t>
            </a:r>
          </a:p>
          <a:p>
            <a:r>
              <a:rPr lang="nb-NO" b="1" dirty="0"/>
              <a:t>Appelsin</a:t>
            </a:r>
            <a:r>
              <a:rPr lang="nb-NO" dirty="0"/>
              <a:t> skal være frisk og ha en jevn farge uten grønne flekker. Fruktkjøttet skal virke fast uten tegn til bløte flekker. Appelsin skal være saftig og velsmakende, ha et skall som løsner lett og inneholde få steiner.</a:t>
            </a:r>
          </a:p>
          <a:p>
            <a:r>
              <a:rPr lang="nb-NO" b="1" dirty="0"/>
              <a:t>Klementin </a:t>
            </a:r>
            <a:r>
              <a:rPr lang="nb-NO" dirty="0"/>
              <a:t>skal være hele, sunne og fri for sår og skader i skallet. Fruktene skal ikke ha fremmed lukt eller smak, de skal være saftspente, velformet og jevne i størrelse.</a:t>
            </a:r>
          </a:p>
          <a:p>
            <a:r>
              <a:rPr lang="nb-NO" b="1" dirty="0"/>
              <a:t>Pære </a:t>
            </a:r>
            <a:r>
              <a:rPr lang="nb-NO" dirty="0"/>
              <a:t>skal være fast i konsistensen og fri for støtskader. Den skal være hel, ha stilken på og ikke vise tegn til </a:t>
            </a:r>
            <a:r>
              <a:rPr lang="nb-NO" dirty="0" err="1"/>
              <a:t>innskrumpning</a:t>
            </a:r>
            <a:r>
              <a:rPr lang="nb-NO" dirty="0"/>
              <a:t> eller mørke flekker i skallet. Kvaliteten kan variere i forhold til sort og </a:t>
            </a:r>
            <a:r>
              <a:rPr lang="nb-NO" dirty="0" err="1"/>
              <a:t>dyrkningssted</a:t>
            </a:r>
            <a:r>
              <a:rPr lang="nb-NO" dirty="0"/>
              <a:t>. Moden pære har kort holdbarhet.</a:t>
            </a:r>
          </a:p>
          <a:p>
            <a:pPr marL="342900" indent="-342900">
              <a:buFont typeface="+mj-lt"/>
              <a:buAutoNum type="arabicPeriod"/>
            </a:pPr>
            <a:endParaRPr lang="nb-NO" dirty="0"/>
          </a:p>
          <a:p>
            <a:pPr marL="342900" indent="-342900">
              <a:buFont typeface="+mj-lt"/>
              <a:buAutoNum type="arabicPeriod"/>
            </a:pPr>
            <a:endParaRPr lang="nb-NO" dirty="0"/>
          </a:p>
        </p:txBody>
      </p:sp>
    </p:spTree>
    <p:extLst>
      <p:ext uri="{BB962C8B-B14F-4D97-AF65-F5344CB8AC3E}">
        <p14:creationId xmlns:p14="http://schemas.microsoft.com/office/powerpoint/2010/main" val="40093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2"/>
          <p:cNvSpPr>
            <a:spLocks noGrp="1"/>
          </p:cNvSpPr>
          <p:nvPr>
            <p:ph idx="1"/>
          </p:nvPr>
        </p:nvSpPr>
        <p:spPr>
          <a:xfrm>
            <a:off x="611560" y="1412776"/>
            <a:ext cx="7848872" cy="4392488"/>
          </a:xfrm>
        </p:spPr>
        <p:txBody>
          <a:bodyPr/>
          <a:lstStyle/>
          <a:p>
            <a:r>
              <a:rPr lang="nb-NO" b="1" dirty="0"/>
              <a:t>Eple </a:t>
            </a:r>
            <a:r>
              <a:rPr lang="nb-NO" dirty="0"/>
              <a:t>skal være fast i konsistensen og fri for støtskader. Det skal være helt, ha stilken på, og være uten tegn til </a:t>
            </a:r>
            <a:r>
              <a:rPr lang="nb-NO" dirty="0" err="1"/>
              <a:t>innskrumpning</a:t>
            </a:r>
            <a:r>
              <a:rPr lang="nb-NO" dirty="0"/>
              <a:t> eller mørke flekker. Kvaliteten kan variere i forhold til sort og </a:t>
            </a:r>
            <a:r>
              <a:rPr lang="nb-NO" dirty="0" err="1"/>
              <a:t>dyrkningssted</a:t>
            </a:r>
            <a:r>
              <a:rPr lang="nb-NO" dirty="0"/>
              <a:t>.</a:t>
            </a:r>
          </a:p>
          <a:p>
            <a:r>
              <a:rPr lang="nb-NO" b="1" dirty="0"/>
              <a:t>Nektarin og fersken</a:t>
            </a:r>
            <a:r>
              <a:rPr lang="nb-NO" dirty="0"/>
              <a:t> er meget ømfintlig frukt og får lett skader ved trykk og støt. Pass derfor på at frukten er hel og uten sprekker eller mørke flekker. Skallet skal være glatt. Spisemoden frukt gir lett etter for et svakt trykk. Vær meget forsiktig ved håndtering av frukten for å beholde kvaliteten.</a:t>
            </a:r>
          </a:p>
          <a:p>
            <a:r>
              <a:rPr lang="nb-NO" b="1" dirty="0"/>
              <a:t>Kiwi </a:t>
            </a:r>
            <a:r>
              <a:rPr lang="nb-NO" dirty="0"/>
              <a:t>skal være hel, fast og fri for mørke flekker. Skallet skal være uten rynker eller skrukker. Kiwi er moden når den gir etter for et lett trykk. Moden kiwi har kort holdbarhet.</a:t>
            </a:r>
          </a:p>
          <a:p>
            <a:pPr marL="342900" indent="-342900">
              <a:buFont typeface="+mj-lt"/>
              <a:buAutoNum type="arabicPeriod"/>
            </a:pPr>
            <a:endParaRPr lang="nb-NO" dirty="0"/>
          </a:p>
        </p:txBody>
      </p:sp>
      <p:pic>
        <p:nvPicPr>
          <p:cNvPr id="4098" name="Picture 2" descr="S:\2014\skolefrukt\Permanent\Materiell\Bilder\Produktbilder\kiwi-mindr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2696" t="12746" r="20060" b="17845"/>
          <a:stretch/>
        </p:blipFill>
        <p:spPr bwMode="auto">
          <a:xfrm>
            <a:off x="3302739" y="4221088"/>
            <a:ext cx="2622430" cy="2113472"/>
          </a:xfrm>
          <a:prstGeom prst="rect">
            <a:avLst/>
          </a:prstGeom>
          <a:noFill/>
          <a:extLst>
            <a:ext uri="{909E8E84-426E-40DD-AFC4-6F175D3DCCD1}">
              <a14:hiddenFill xmlns:a14="http://schemas.microsoft.com/office/drawing/2010/main">
                <a:solidFill>
                  <a:srgbClr val="FFFFFF"/>
                </a:solidFill>
              </a14:hiddenFill>
            </a:ext>
          </a:extLst>
        </p:spPr>
      </p:pic>
      <p:sp>
        <p:nvSpPr>
          <p:cNvPr id="7" name="Tittel 1"/>
          <p:cNvSpPr>
            <a:spLocks noGrp="1"/>
          </p:cNvSpPr>
          <p:nvPr>
            <p:ph type="title"/>
          </p:nvPr>
        </p:nvSpPr>
        <p:spPr>
          <a:xfrm>
            <a:off x="899593" y="222250"/>
            <a:ext cx="7128792" cy="867930"/>
          </a:xfrm>
        </p:spPr>
        <p:txBody>
          <a:bodyPr/>
          <a:lstStyle/>
          <a:p>
            <a:r>
              <a:rPr lang="nb-NO" dirty="0">
                <a:latin typeface="Comic Sans MS" pitchFamily="66" charset="0"/>
              </a:rPr>
              <a:t>Vurdering av kvalitet når frukten ankommer skolen (ii)</a:t>
            </a:r>
          </a:p>
        </p:txBody>
      </p:sp>
    </p:spTree>
    <p:extLst>
      <p:ext uri="{BB962C8B-B14F-4D97-AF65-F5344CB8AC3E}">
        <p14:creationId xmlns:p14="http://schemas.microsoft.com/office/powerpoint/2010/main" val="39311077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ATION" val="SLICKSLIDES"/>
</p:tagLst>
</file>

<file path=ppt/theme/theme1.xml><?xml version="1.0" encoding="utf-8"?>
<a:theme xmlns:a="http://schemas.openxmlformats.org/drawingml/2006/main" name="1_Roze achtergrond">
  <a:themeElements>
    <a:clrScheme name="Roze achtergrond 2">
      <a:dk1>
        <a:srgbClr val="000000"/>
      </a:dk1>
      <a:lt1>
        <a:srgbClr val="FFFFFF"/>
      </a:lt1>
      <a:dk2>
        <a:srgbClr val="000000"/>
      </a:dk2>
      <a:lt2>
        <a:srgbClr val="999999"/>
      </a:lt2>
      <a:accent1>
        <a:srgbClr val="FF0099"/>
      </a:accent1>
      <a:accent2>
        <a:srgbClr val="FF0099"/>
      </a:accent2>
      <a:accent3>
        <a:srgbClr val="FFFFFF"/>
      </a:accent3>
      <a:accent4>
        <a:srgbClr val="000000"/>
      </a:accent4>
      <a:accent5>
        <a:srgbClr val="FFAACA"/>
      </a:accent5>
      <a:accent6>
        <a:srgbClr val="E7008A"/>
      </a:accent6>
      <a:hlink>
        <a:srgbClr val="E6E6E6"/>
      </a:hlink>
      <a:folHlink>
        <a:srgbClr val="FFBFE5"/>
      </a:folHlink>
    </a:clrScheme>
    <a:fontScheme name="Roze achtergrond">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oze achtergrond 1">
        <a:dk1>
          <a:srgbClr val="FFFFFF"/>
        </a:dk1>
        <a:lt1>
          <a:srgbClr val="FFFFFF"/>
        </a:lt1>
        <a:dk2>
          <a:srgbClr val="000000"/>
        </a:dk2>
        <a:lt2>
          <a:srgbClr val="999999"/>
        </a:lt2>
        <a:accent1>
          <a:srgbClr val="FF0099"/>
        </a:accent1>
        <a:accent2>
          <a:srgbClr val="FF0099"/>
        </a:accent2>
        <a:accent3>
          <a:srgbClr val="FFFFFF"/>
        </a:accent3>
        <a:accent4>
          <a:srgbClr val="DADADA"/>
        </a:accent4>
        <a:accent5>
          <a:srgbClr val="FFAACA"/>
        </a:accent5>
        <a:accent6>
          <a:srgbClr val="E7008A"/>
        </a:accent6>
        <a:hlink>
          <a:srgbClr val="E6E6E6"/>
        </a:hlink>
        <a:folHlink>
          <a:srgbClr val="FFBFE5"/>
        </a:folHlink>
      </a:clrScheme>
      <a:clrMap bg1="lt1" tx1="dk1" bg2="lt2" tx2="dk2" accent1="accent1" accent2="accent2" accent3="accent3" accent4="accent4" accent5="accent5" accent6="accent6" hlink="hlink" folHlink="folHlink"/>
    </a:extraClrScheme>
    <a:extraClrScheme>
      <a:clrScheme name="Roze achtergrond 2">
        <a:dk1>
          <a:srgbClr val="000000"/>
        </a:dk1>
        <a:lt1>
          <a:srgbClr val="FFFFFF"/>
        </a:lt1>
        <a:dk2>
          <a:srgbClr val="000000"/>
        </a:dk2>
        <a:lt2>
          <a:srgbClr val="999999"/>
        </a:lt2>
        <a:accent1>
          <a:srgbClr val="FF0099"/>
        </a:accent1>
        <a:accent2>
          <a:srgbClr val="FF0099"/>
        </a:accent2>
        <a:accent3>
          <a:srgbClr val="FFFFFF"/>
        </a:accent3>
        <a:accent4>
          <a:srgbClr val="000000"/>
        </a:accent4>
        <a:accent5>
          <a:srgbClr val="FFAACA"/>
        </a:accent5>
        <a:accent6>
          <a:srgbClr val="E7008A"/>
        </a:accent6>
        <a:hlink>
          <a:srgbClr val="E6E6E6"/>
        </a:hlink>
        <a:folHlink>
          <a:srgbClr val="FFBFE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13046</TotalTime>
  <Words>791</Words>
  <Application>Microsoft Office PowerPoint</Application>
  <PresentationFormat>Skjermfremvisning (4:3)</PresentationFormat>
  <Paragraphs>65</Paragraphs>
  <Slides>11</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11</vt:i4>
      </vt:variant>
    </vt:vector>
  </HeadingPairs>
  <TitlesOfParts>
    <vt:vector size="17" baseType="lpstr">
      <vt:lpstr>MS PGothic</vt:lpstr>
      <vt:lpstr>Arial</vt:lpstr>
      <vt:lpstr>Calibri</vt:lpstr>
      <vt:lpstr>Comic Sans MS</vt:lpstr>
      <vt:lpstr>Times</vt:lpstr>
      <vt:lpstr>1_Roze achtergrond</vt:lpstr>
      <vt:lpstr>PowerPoint-presentasjon</vt:lpstr>
      <vt:lpstr>Mål med kurset</vt:lpstr>
      <vt:lpstr>Hvorfor Skolefrukt</vt:lpstr>
      <vt:lpstr>Sett frukten inn i svalskap</vt:lpstr>
      <vt:lpstr>Hold avstand mellom produkter</vt:lpstr>
      <vt:lpstr>Ha skapvett</vt:lpstr>
      <vt:lpstr>Sjekk produktene ved mottak </vt:lpstr>
      <vt:lpstr>Vurdering av kvalitet når frukten ankommer skolen (i)</vt:lpstr>
      <vt:lpstr>Vurdering av kvalitet når frukten ankommer skolen (ii)</vt:lpstr>
      <vt:lpstr>Hygiene </vt:lpstr>
      <vt:lpstr>Kontakt med leverandør</vt:lpstr>
    </vt:vector>
  </TitlesOfParts>
  <Company>TNS Gallup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skolefrukt</dc:title>
  <dc:subject>Et tillegg til Gallup Mediebarn</dc:subject>
  <dc:creator>Mari Thorshaug</dc:creator>
  <cp:lastModifiedBy>Henriette Johansen</cp:lastModifiedBy>
  <cp:revision>260</cp:revision>
  <cp:lastPrinted>2017-03-01T09:18:27Z</cp:lastPrinted>
  <dcterms:created xsi:type="dcterms:W3CDTF">2010-04-29T08:43:12Z</dcterms:created>
  <dcterms:modified xsi:type="dcterms:W3CDTF">2017-03-06T11:53:13Z</dcterms:modified>
  <cp:category>105833</cp:category>
</cp:coreProperties>
</file>