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79" r:id="rId5"/>
    <p:sldId id="535" r:id="rId6"/>
    <p:sldId id="519" r:id="rId7"/>
    <p:sldId id="521" r:id="rId8"/>
    <p:sldId id="512" r:id="rId9"/>
    <p:sldId id="499" r:id="rId10"/>
    <p:sldId id="506" r:id="rId11"/>
    <p:sldId id="542" r:id="rId12"/>
    <p:sldId id="536" r:id="rId13"/>
    <p:sldId id="546" r:id="rId14"/>
    <p:sldId id="547" r:id="rId15"/>
    <p:sldId id="548" r:id="rId16"/>
    <p:sldId id="538" r:id="rId17"/>
    <p:sldId id="541" r:id="rId18"/>
    <p:sldId id="540" r:id="rId19"/>
    <p:sldId id="539" r:id="rId20"/>
  </p:sldIdLst>
  <p:sldSz cx="9144000" cy="6858000" type="screen4x3"/>
  <p:notesSz cx="6797675" cy="98726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684"/>
    <a:srgbClr val="E3534F"/>
    <a:srgbClr val="ED8D8B"/>
    <a:srgbClr val="FF9900"/>
    <a:srgbClr val="006600"/>
    <a:srgbClr val="796A57"/>
    <a:srgbClr val="F6FE94"/>
    <a:srgbClr val="EFFD39"/>
    <a:srgbClr val="EA7168"/>
    <a:srgbClr val="EDC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34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395200535253981"/>
          <c:y val="0.130854536621893"/>
          <c:w val="0.6996604479045454"/>
          <c:h val="0.62016257452875612"/>
        </c:manualLayout>
      </c:layout>
      <c:barChart>
        <c:barDir val="bar"/>
        <c:grouping val="stacked"/>
        <c:varyColors val="0"/>
        <c:ser>
          <c:idx val="0"/>
          <c:order val="0"/>
          <c:tx>
            <c:strRef>
              <c:f>'Ark1'!$B$1</c:f>
              <c:strCache>
                <c:ptCount val="1"/>
                <c:pt idx="0">
                  <c:v>Svært bra erfaring (6)</c:v>
                </c:pt>
              </c:strCache>
            </c:strRef>
          </c:tx>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Vår 2017 - Eleven svarer sammen med foresatt (2243)</c:v>
                </c:pt>
                <c:pt idx="1">
                  <c:v>Høst 2017 - Eleven svarer sammen med foresatt (2592)</c:v>
                </c:pt>
                <c:pt idx="2">
                  <c:v>Høst 2018 - Eleven svarer sammen med foresatt (711)</c:v>
                </c:pt>
                <c:pt idx="3">
                  <c:v>Vår 2019 - Eleven svarer sammen med foresatt (471)</c:v>
                </c:pt>
              </c:strCache>
            </c:strRef>
          </c:cat>
          <c:val>
            <c:numRef>
              <c:f>'Ark1'!$B$2:$B$5</c:f>
              <c:numCache>
                <c:formatCode>0</c:formatCode>
                <c:ptCount val="4"/>
                <c:pt idx="0">
                  <c:v>17</c:v>
                </c:pt>
                <c:pt idx="1">
                  <c:v>21</c:v>
                </c:pt>
                <c:pt idx="2">
                  <c:v>21</c:v>
                </c:pt>
                <c:pt idx="3">
                  <c:v>17</c:v>
                </c:pt>
              </c:numCache>
            </c:numRef>
          </c:val>
          <c:extLst>
            <c:ext xmlns:c16="http://schemas.microsoft.com/office/drawing/2014/chart" uri="{C3380CC4-5D6E-409C-BE32-E72D297353CC}">
              <c16:uniqueId val="{00000000-9714-4E49-B30F-2CF9F0EF52BE}"/>
            </c:ext>
          </c:extLst>
        </c:ser>
        <c:ser>
          <c:idx val="1"/>
          <c:order val="1"/>
          <c:tx>
            <c:strRef>
              <c:f>'Ark1'!$C$1</c:f>
              <c:strCache>
                <c:ptCount val="1"/>
                <c:pt idx="0">
                  <c:v>5</c:v>
                </c:pt>
              </c:strCache>
            </c:strRef>
          </c:tx>
          <c:spPr>
            <a:solidFill>
              <a:schemeClr val="tx2">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Vår 2017 - Eleven svarer sammen med foresatt (2243)</c:v>
                </c:pt>
                <c:pt idx="1">
                  <c:v>Høst 2017 - Eleven svarer sammen med foresatt (2592)</c:v>
                </c:pt>
                <c:pt idx="2">
                  <c:v>Høst 2018 - Eleven svarer sammen med foresatt (711)</c:v>
                </c:pt>
                <c:pt idx="3">
                  <c:v>Vår 2019 - Eleven svarer sammen med foresatt (471)</c:v>
                </c:pt>
              </c:strCache>
            </c:strRef>
          </c:cat>
          <c:val>
            <c:numRef>
              <c:f>'Ark1'!$C$2:$C$5</c:f>
              <c:numCache>
                <c:formatCode>General</c:formatCode>
                <c:ptCount val="4"/>
                <c:pt idx="0">
                  <c:v>33</c:v>
                </c:pt>
                <c:pt idx="1">
                  <c:v>33</c:v>
                </c:pt>
                <c:pt idx="2">
                  <c:v>29</c:v>
                </c:pt>
                <c:pt idx="3">
                  <c:v>33</c:v>
                </c:pt>
              </c:numCache>
            </c:numRef>
          </c:val>
          <c:extLst>
            <c:ext xmlns:c16="http://schemas.microsoft.com/office/drawing/2014/chart" uri="{C3380CC4-5D6E-409C-BE32-E72D297353CC}">
              <c16:uniqueId val="{00000001-9714-4E49-B30F-2CF9F0EF52BE}"/>
            </c:ext>
          </c:extLst>
        </c:ser>
        <c:ser>
          <c:idx val="2"/>
          <c:order val="2"/>
          <c:tx>
            <c:strRef>
              <c:f>'Ark1'!$D$1</c:f>
              <c:strCache>
                <c:ptCount val="1"/>
                <c:pt idx="0">
                  <c:v>4</c:v>
                </c:pt>
              </c:strCache>
            </c:strRef>
          </c:tx>
          <c:spPr>
            <a:solidFill>
              <a:schemeClr val="accent1">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Vår 2017 - Eleven svarer sammen med foresatt (2243)</c:v>
                </c:pt>
                <c:pt idx="1">
                  <c:v>Høst 2017 - Eleven svarer sammen med foresatt (2592)</c:v>
                </c:pt>
                <c:pt idx="2">
                  <c:v>Høst 2018 - Eleven svarer sammen med foresatt (711)</c:v>
                </c:pt>
                <c:pt idx="3">
                  <c:v>Vår 2019 - Eleven svarer sammen med foresatt (471)</c:v>
                </c:pt>
              </c:strCache>
            </c:strRef>
          </c:cat>
          <c:val>
            <c:numRef>
              <c:f>'Ark1'!$D$2:$D$5</c:f>
              <c:numCache>
                <c:formatCode>General</c:formatCode>
                <c:ptCount val="4"/>
                <c:pt idx="0">
                  <c:v>32</c:v>
                </c:pt>
                <c:pt idx="1">
                  <c:v>31</c:v>
                </c:pt>
                <c:pt idx="2">
                  <c:v>33</c:v>
                </c:pt>
                <c:pt idx="3">
                  <c:v>35</c:v>
                </c:pt>
              </c:numCache>
            </c:numRef>
          </c:val>
          <c:extLst>
            <c:ext xmlns:c16="http://schemas.microsoft.com/office/drawing/2014/chart" uri="{C3380CC4-5D6E-409C-BE32-E72D297353CC}">
              <c16:uniqueId val="{00000002-9714-4E49-B30F-2CF9F0EF52BE}"/>
            </c:ext>
          </c:extLst>
        </c:ser>
        <c:ser>
          <c:idx val="3"/>
          <c:order val="3"/>
          <c:tx>
            <c:strRef>
              <c:f>'Ark1'!$E$1</c:f>
              <c:strCache>
                <c:ptCount val="1"/>
                <c:pt idx="0">
                  <c:v>3</c:v>
                </c:pt>
              </c:strCache>
            </c:strRef>
          </c:tx>
          <c:spPr>
            <a:solidFill>
              <a:schemeClr val="accent6">
                <a:lumMod val="40000"/>
                <a:lumOff val="6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Vår 2017 - Eleven svarer sammen med foresatt (2243)</c:v>
                </c:pt>
                <c:pt idx="1">
                  <c:v>Høst 2017 - Eleven svarer sammen med foresatt (2592)</c:v>
                </c:pt>
                <c:pt idx="2">
                  <c:v>Høst 2018 - Eleven svarer sammen med foresatt (711)</c:v>
                </c:pt>
                <c:pt idx="3">
                  <c:v>Vår 2019 - Eleven svarer sammen med foresatt (471)</c:v>
                </c:pt>
              </c:strCache>
            </c:strRef>
          </c:cat>
          <c:val>
            <c:numRef>
              <c:f>'Ark1'!$E$2:$E$5</c:f>
              <c:numCache>
                <c:formatCode>General</c:formatCode>
                <c:ptCount val="4"/>
                <c:pt idx="0">
                  <c:v>13</c:v>
                </c:pt>
                <c:pt idx="1">
                  <c:v>10</c:v>
                </c:pt>
                <c:pt idx="2">
                  <c:v>12</c:v>
                </c:pt>
                <c:pt idx="3">
                  <c:v>10</c:v>
                </c:pt>
              </c:numCache>
            </c:numRef>
          </c:val>
          <c:extLst>
            <c:ext xmlns:c16="http://schemas.microsoft.com/office/drawing/2014/chart" uri="{C3380CC4-5D6E-409C-BE32-E72D297353CC}">
              <c16:uniqueId val="{00000003-9714-4E49-B30F-2CF9F0EF52BE}"/>
            </c:ext>
          </c:extLst>
        </c:ser>
        <c:ser>
          <c:idx val="4"/>
          <c:order val="4"/>
          <c:tx>
            <c:strRef>
              <c:f>'Ark1'!$F$1</c:f>
              <c:strCache>
                <c:ptCount val="1"/>
                <c:pt idx="0">
                  <c:v>2</c:v>
                </c:pt>
              </c:strCache>
            </c:strRef>
          </c:tx>
          <c:spPr>
            <a:solidFill>
              <a:srgbClr val="F1857D"/>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Vår 2017 - Eleven svarer sammen med foresatt (2243)</c:v>
                </c:pt>
                <c:pt idx="1">
                  <c:v>Høst 2017 - Eleven svarer sammen med foresatt (2592)</c:v>
                </c:pt>
                <c:pt idx="2">
                  <c:v>Høst 2018 - Eleven svarer sammen med foresatt (711)</c:v>
                </c:pt>
                <c:pt idx="3">
                  <c:v>Vår 2019 - Eleven svarer sammen med foresatt (471)</c:v>
                </c:pt>
              </c:strCache>
            </c:strRef>
          </c:cat>
          <c:val>
            <c:numRef>
              <c:f>'Ark1'!$F$2:$F$5</c:f>
              <c:numCache>
                <c:formatCode>General</c:formatCode>
                <c:ptCount val="4"/>
                <c:pt idx="0">
                  <c:v>2</c:v>
                </c:pt>
                <c:pt idx="1">
                  <c:v>3</c:v>
                </c:pt>
                <c:pt idx="2">
                  <c:v>3</c:v>
                </c:pt>
                <c:pt idx="3">
                  <c:v>4</c:v>
                </c:pt>
              </c:numCache>
            </c:numRef>
          </c:val>
          <c:extLst>
            <c:ext xmlns:c16="http://schemas.microsoft.com/office/drawing/2014/chart" uri="{C3380CC4-5D6E-409C-BE32-E72D297353CC}">
              <c16:uniqueId val="{00000004-9714-4E49-B30F-2CF9F0EF52BE}"/>
            </c:ext>
          </c:extLst>
        </c:ser>
        <c:ser>
          <c:idx val="5"/>
          <c:order val="5"/>
          <c:tx>
            <c:strRef>
              <c:f>'Ark1'!$G$1</c:f>
              <c:strCache>
                <c:ptCount val="1"/>
                <c:pt idx="0">
                  <c:v>Svært dårlig erfaring (1)</c:v>
                </c:pt>
              </c:strCache>
            </c:strRef>
          </c:tx>
          <c:spPr>
            <a:solidFill>
              <a:srgbClr val="C00000"/>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Vår 2017 - Eleven svarer sammen med foresatt (2243)</c:v>
                </c:pt>
                <c:pt idx="1">
                  <c:v>Høst 2017 - Eleven svarer sammen med foresatt (2592)</c:v>
                </c:pt>
                <c:pt idx="2">
                  <c:v>Høst 2018 - Eleven svarer sammen med foresatt (711)</c:v>
                </c:pt>
                <c:pt idx="3">
                  <c:v>Vår 2019 - Eleven svarer sammen med foresatt (471)</c:v>
                </c:pt>
              </c:strCache>
            </c:strRef>
          </c:cat>
          <c:val>
            <c:numRef>
              <c:f>'Ark1'!$G$2:$G$5</c:f>
              <c:numCache>
                <c:formatCode>General</c:formatCode>
                <c:ptCount val="4"/>
                <c:pt idx="0">
                  <c:v>2</c:v>
                </c:pt>
                <c:pt idx="1">
                  <c:v>2</c:v>
                </c:pt>
                <c:pt idx="2">
                  <c:v>2</c:v>
                </c:pt>
                <c:pt idx="3">
                  <c:v>1</c:v>
                </c:pt>
              </c:numCache>
            </c:numRef>
          </c:val>
          <c:extLst>
            <c:ext xmlns:c16="http://schemas.microsoft.com/office/drawing/2014/chart" uri="{C3380CC4-5D6E-409C-BE32-E72D297353CC}">
              <c16:uniqueId val="{00000005-9714-4E49-B30F-2CF9F0EF52BE}"/>
            </c:ext>
          </c:extLst>
        </c:ser>
        <c:dLbls>
          <c:showLegendKey val="0"/>
          <c:showVal val="0"/>
          <c:showCatName val="0"/>
          <c:showSerName val="0"/>
          <c:showPercent val="0"/>
          <c:showBubbleSize val="0"/>
        </c:dLbls>
        <c:gapWidth val="150"/>
        <c:overlap val="100"/>
        <c:axId val="39102720"/>
        <c:axId val="39112704"/>
      </c:barChart>
      <c:catAx>
        <c:axId val="39102720"/>
        <c:scaling>
          <c:orientation val="minMax"/>
        </c:scaling>
        <c:delete val="0"/>
        <c:axPos val="l"/>
        <c:numFmt formatCode="General" sourceLinked="1"/>
        <c:majorTickMark val="out"/>
        <c:minorTickMark val="none"/>
        <c:tickLblPos val="nextTo"/>
        <c:txPr>
          <a:bodyPr/>
          <a:lstStyle/>
          <a:p>
            <a:pPr>
              <a:defRPr sz="800" b="1" baseline="0"/>
            </a:pPr>
            <a:endParaRPr lang="nb-NO"/>
          </a:p>
        </c:txPr>
        <c:crossAx val="39112704"/>
        <c:crosses val="autoZero"/>
        <c:auto val="1"/>
        <c:lblAlgn val="ctr"/>
        <c:lblOffset val="100"/>
        <c:noMultiLvlLbl val="0"/>
      </c:catAx>
      <c:valAx>
        <c:axId val="39112704"/>
        <c:scaling>
          <c:orientation val="minMax"/>
          <c:max val="100"/>
        </c:scaling>
        <c:delete val="0"/>
        <c:axPos val="b"/>
        <c:majorGridlines/>
        <c:numFmt formatCode="0" sourceLinked="1"/>
        <c:majorTickMark val="out"/>
        <c:minorTickMark val="none"/>
        <c:tickLblPos val="nextTo"/>
        <c:txPr>
          <a:bodyPr/>
          <a:lstStyle/>
          <a:p>
            <a:pPr>
              <a:defRPr sz="1400"/>
            </a:pPr>
            <a:endParaRPr lang="nb-NO"/>
          </a:p>
        </c:txPr>
        <c:crossAx val="39102720"/>
        <c:crosses val="autoZero"/>
        <c:crossBetween val="between"/>
      </c:valAx>
    </c:plotArea>
    <c:legend>
      <c:legendPos val="b"/>
      <c:layout>
        <c:manualLayout>
          <c:xMode val="edge"/>
          <c:yMode val="edge"/>
          <c:x val="6.4967469865757674E-2"/>
          <c:y val="0.92563019185088369"/>
          <c:w val="0.55704122497179187"/>
          <c:h val="6.6443138262415283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56147006780163"/>
          <c:y val="6.3453872356932089E-2"/>
          <c:w val="0.69966044790454263"/>
          <c:h val="0.62016257452875612"/>
        </c:manualLayout>
      </c:layout>
      <c:barChart>
        <c:barDir val="bar"/>
        <c:grouping val="clustered"/>
        <c:varyColors val="0"/>
        <c:ser>
          <c:idx val="0"/>
          <c:order val="0"/>
          <c:tx>
            <c:strRef>
              <c:f>'Ark1'!$B$1</c:f>
              <c:strCache>
                <c:ptCount val="1"/>
                <c:pt idx="0">
                  <c:v>Høst 2018 - Eleven svarer sammen med foresatt (355)</c:v>
                </c:pt>
              </c:strCache>
            </c:strRef>
          </c:tx>
          <c:invertIfNegative val="0"/>
          <c:dLbls>
            <c:spPr>
              <a:noFill/>
              <a:ln>
                <a:noFill/>
              </a:ln>
              <a:effectLst/>
            </c:spPr>
            <c:txPr>
              <a:bodyPr/>
              <a:lstStyle/>
              <a:p>
                <a:pPr>
                  <a:defRPr sz="8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'Ark1'!$A$2:$A$9</c:f>
              <c:strCache>
                <c:ptCount val="8"/>
                <c:pt idx="0">
                  <c:v>Annet, spesifiser</c:v>
                </c:pt>
                <c:pt idx="1">
                  <c:v>Får fersk frukt</c:v>
                </c:pt>
                <c:pt idx="2">
                  <c:v>Får bra frukt/god kvalitet/god smak</c:v>
                </c:pt>
                <c:pt idx="3">
                  <c:v>Sunt med frukt</c:v>
                </c:pt>
                <c:pt idx="4">
                  <c:v>Får frukt hver dag</c:v>
                </c:pt>
                <c:pt idx="5">
                  <c:v>Får forksjellig frukt</c:v>
                </c:pt>
                <c:pt idx="6">
                  <c:v>Liker frukt</c:v>
                </c:pt>
                <c:pt idx="7">
                  <c:v>Godt med frukt på skolen</c:v>
                </c:pt>
              </c:strCache>
            </c:strRef>
          </c:cat>
          <c:val>
            <c:numRef>
              <c:f>'Ark1'!$B$2:$B$9</c:f>
              <c:numCache>
                <c:formatCode>General</c:formatCode>
                <c:ptCount val="8"/>
                <c:pt idx="0">
                  <c:v>2</c:v>
                </c:pt>
                <c:pt idx="1">
                  <c:v>46</c:v>
                </c:pt>
                <c:pt idx="2">
                  <c:v>50</c:v>
                </c:pt>
                <c:pt idx="3">
                  <c:v>60</c:v>
                </c:pt>
                <c:pt idx="4">
                  <c:v>67</c:v>
                </c:pt>
                <c:pt idx="5">
                  <c:v>69</c:v>
                </c:pt>
                <c:pt idx="6">
                  <c:v>70</c:v>
                </c:pt>
                <c:pt idx="7">
                  <c:v>79</c:v>
                </c:pt>
              </c:numCache>
            </c:numRef>
          </c:val>
          <c:extLst>
            <c:ext xmlns:c16="http://schemas.microsoft.com/office/drawing/2014/chart" uri="{C3380CC4-5D6E-409C-BE32-E72D297353CC}">
              <c16:uniqueId val="{00000000-7E79-4B0C-A2EF-32EC6DB11CCD}"/>
            </c:ext>
          </c:extLst>
        </c:ser>
        <c:ser>
          <c:idx val="1"/>
          <c:order val="1"/>
          <c:tx>
            <c:strRef>
              <c:f>'Ark1'!$C$1</c:f>
              <c:strCache>
                <c:ptCount val="1"/>
                <c:pt idx="0">
                  <c:v>Vår 2019 - Eleven svarer sammen med foresatt (233)</c:v>
                </c:pt>
              </c:strCache>
            </c:strRef>
          </c:tx>
          <c:invertIfNegative val="0"/>
          <c:dLbls>
            <c:spPr>
              <a:noFill/>
              <a:ln>
                <a:noFill/>
              </a:ln>
              <a:effectLst/>
            </c:spPr>
            <c:txPr>
              <a:bodyPr/>
              <a:lstStyle/>
              <a:p>
                <a:pPr>
                  <a:defRPr sz="8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'Ark1'!$A$2:$A$9</c:f>
              <c:strCache>
                <c:ptCount val="8"/>
                <c:pt idx="0">
                  <c:v>Annet, spesifiser</c:v>
                </c:pt>
                <c:pt idx="1">
                  <c:v>Får fersk frukt</c:v>
                </c:pt>
                <c:pt idx="2">
                  <c:v>Får bra frukt/god kvalitet/god smak</c:v>
                </c:pt>
                <c:pt idx="3">
                  <c:v>Sunt med frukt</c:v>
                </c:pt>
                <c:pt idx="4">
                  <c:v>Får frukt hver dag</c:v>
                </c:pt>
                <c:pt idx="5">
                  <c:v>Får forksjellig frukt</c:v>
                </c:pt>
                <c:pt idx="6">
                  <c:v>Liker frukt</c:v>
                </c:pt>
                <c:pt idx="7">
                  <c:v>Godt med frukt på skolen</c:v>
                </c:pt>
              </c:strCache>
            </c:strRef>
          </c:cat>
          <c:val>
            <c:numRef>
              <c:f>'Ark1'!$C$2:$C$9</c:f>
              <c:numCache>
                <c:formatCode>General</c:formatCode>
                <c:ptCount val="8"/>
                <c:pt idx="0">
                  <c:v>3</c:v>
                </c:pt>
                <c:pt idx="1">
                  <c:v>37</c:v>
                </c:pt>
                <c:pt idx="2">
                  <c:v>49</c:v>
                </c:pt>
                <c:pt idx="3">
                  <c:v>52</c:v>
                </c:pt>
                <c:pt idx="4">
                  <c:v>64</c:v>
                </c:pt>
                <c:pt idx="5">
                  <c:v>64</c:v>
                </c:pt>
                <c:pt idx="6">
                  <c:v>62</c:v>
                </c:pt>
                <c:pt idx="7">
                  <c:v>67</c:v>
                </c:pt>
              </c:numCache>
            </c:numRef>
          </c:val>
          <c:extLst>
            <c:ext xmlns:c16="http://schemas.microsoft.com/office/drawing/2014/chart" uri="{C3380CC4-5D6E-409C-BE32-E72D297353CC}">
              <c16:uniqueId val="{00000001-7E79-4B0C-A2EF-32EC6DB11CCD}"/>
            </c:ext>
          </c:extLst>
        </c:ser>
        <c:dLbls>
          <c:showLegendKey val="0"/>
          <c:showVal val="0"/>
          <c:showCatName val="0"/>
          <c:showSerName val="0"/>
          <c:showPercent val="0"/>
          <c:showBubbleSize val="0"/>
        </c:dLbls>
        <c:gapWidth val="150"/>
        <c:axId val="39188736"/>
        <c:axId val="41951232"/>
      </c:barChart>
      <c:catAx>
        <c:axId val="39188736"/>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41951232"/>
        <c:crosses val="autoZero"/>
        <c:auto val="1"/>
        <c:lblAlgn val="ctr"/>
        <c:lblOffset val="100"/>
        <c:noMultiLvlLbl val="0"/>
      </c:catAx>
      <c:valAx>
        <c:axId val="41951232"/>
        <c:scaling>
          <c:orientation val="minMax"/>
          <c:max val="100"/>
        </c:scaling>
        <c:delete val="0"/>
        <c:axPos val="b"/>
        <c:majorGridlines/>
        <c:numFmt formatCode="General" sourceLinked="1"/>
        <c:majorTickMark val="out"/>
        <c:minorTickMark val="none"/>
        <c:tickLblPos val="nextTo"/>
        <c:txPr>
          <a:bodyPr/>
          <a:lstStyle/>
          <a:p>
            <a:pPr>
              <a:defRPr sz="1400"/>
            </a:pPr>
            <a:endParaRPr lang="nb-NO"/>
          </a:p>
        </c:txPr>
        <c:crossAx val="39188736"/>
        <c:crosses val="autoZero"/>
        <c:crossBetween val="between"/>
      </c:valAx>
    </c:plotArea>
    <c:legend>
      <c:legendPos val="b"/>
      <c:layout>
        <c:manualLayout>
          <c:xMode val="edge"/>
          <c:yMode val="edge"/>
          <c:x val="7.4452105196598867E-2"/>
          <c:y val="0.77808233171832131"/>
          <c:w val="0.79212160680625299"/>
          <c:h val="5.4055434518575148E-2"/>
        </c:manualLayout>
      </c:layout>
      <c:overlay val="0"/>
      <c:txPr>
        <a:bodyPr/>
        <a:lstStyle/>
        <a:p>
          <a:pPr>
            <a:defRPr sz="10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05997944672815"/>
          <c:y val="0.16677908803783706"/>
          <c:w val="0.69966044790454263"/>
          <c:h val="0.62016257452875612"/>
        </c:manualLayout>
      </c:layout>
      <c:barChart>
        <c:barDir val="bar"/>
        <c:grouping val="clustered"/>
        <c:varyColors val="0"/>
        <c:ser>
          <c:idx val="0"/>
          <c:order val="0"/>
          <c:tx>
            <c:strRef>
              <c:f>'Ark1'!$B$1</c:f>
              <c:strCache>
                <c:ptCount val="1"/>
                <c:pt idx="0">
                  <c:v>Vår 2019 (910)</c:v>
                </c:pt>
              </c:strCache>
            </c:strRef>
          </c:tx>
          <c:invertIfNegative val="0"/>
          <c:dLbls>
            <c:spPr>
              <a:noFill/>
              <a:ln>
                <a:noFill/>
              </a:ln>
              <a:effectLst/>
            </c:spPr>
            <c:txPr>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Vet ikke</c:v>
                </c:pt>
                <c:pt idx="1">
                  <c:v>Nei</c:v>
                </c:pt>
                <c:pt idx="2">
                  <c:v>Ja</c:v>
                </c:pt>
              </c:strCache>
            </c:strRef>
          </c:cat>
          <c:val>
            <c:numRef>
              <c:f>'Ark1'!$B$2:$B$4</c:f>
              <c:numCache>
                <c:formatCode>General</c:formatCode>
                <c:ptCount val="3"/>
                <c:pt idx="0">
                  <c:v>9</c:v>
                </c:pt>
                <c:pt idx="1">
                  <c:v>33</c:v>
                </c:pt>
                <c:pt idx="2">
                  <c:v>58</c:v>
                </c:pt>
              </c:numCache>
            </c:numRef>
          </c:val>
          <c:extLst>
            <c:ext xmlns:c16="http://schemas.microsoft.com/office/drawing/2014/chart" uri="{C3380CC4-5D6E-409C-BE32-E72D297353CC}">
              <c16:uniqueId val="{00000000-BFB9-482B-896C-BCB1549128FD}"/>
            </c:ext>
          </c:extLst>
        </c:ser>
        <c:dLbls>
          <c:showLegendKey val="0"/>
          <c:showVal val="0"/>
          <c:showCatName val="0"/>
          <c:showSerName val="0"/>
          <c:showPercent val="0"/>
          <c:showBubbleSize val="0"/>
        </c:dLbls>
        <c:gapWidth val="150"/>
        <c:axId val="52176768"/>
        <c:axId val="52178304"/>
      </c:barChart>
      <c:catAx>
        <c:axId val="52176768"/>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52178304"/>
        <c:crosses val="autoZero"/>
        <c:auto val="1"/>
        <c:lblAlgn val="ctr"/>
        <c:lblOffset val="100"/>
        <c:noMultiLvlLbl val="0"/>
      </c:catAx>
      <c:valAx>
        <c:axId val="52178304"/>
        <c:scaling>
          <c:orientation val="minMax"/>
          <c:max val="100"/>
        </c:scaling>
        <c:delete val="0"/>
        <c:axPos val="b"/>
        <c:majorGridlines/>
        <c:numFmt formatCode="General" sourceLinked="1"/>
        <c:majorTickMark val="out"/>
        <c:minorTickMark val="none"/>
        <c:tickLblPos val="nextTo"/>
        <c:txPr>
          <a:bodyPr/>
          <a:lstStyle/>
          <a:p>
            <a:pPr>
              <a:defRPr sz="1000"/>
            </a:pPr>
            <a:endParaRPr lang="nb-NO"/>
          </a:p>
        </c:txPr>
        <c:crossAx val="52176768"/>
        <c:crosses val="autoZero"/>
        <c:crossBetween val="between"/>
      </c:valAx>
    </c:plotArea>
    <c:legend>
      <c:legendPos val="b"/>
      <c:layout>
        <c:manualLayout>
          <c:xMode val="edge"/>
          <c:yMode val="edge"/>
          <c:x val="0.23692749416731473"/>
          <c:y val="0.86901025547425947"/>
          <c:w val="0.76307250583268527"/>
          <c:h val="7.5935015157046037E-2"/>
        </c:manualLayout>
      </c:layout>
      <c:overlay val="0"/>
      <c:txPr>
        <a:bodyPr/>
        <a:lstStyle/>
        <a:p>
          <a:pPr>
            <a:defRPr sz="10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395200535253981"/>
          <c:y val="0.130854536621893"/>
          <c:w val="0.6996604479045454"/>
          <c:h val="0.62016257452875612"/>
        </c:manualLayout>
      </c:layout>
      <c:barChart>
        <c:barDir val="bar"/>
        <c:grouping val="stacked"/>
        <c:varyColors val="0"/>
        <c:ser>
          <c:idx val="0"/>
          <c:order val="0"/>
          <c:tx>
            <c:strRef>
              <c:f>'Ark1'!$B$1</c:f>
              <c:strCache>
                <c:ptCount val="1"/>
                <c:pt idx="0">
                  <c:v>Svært bra erfaring (6)</c:v>
                </c:pt>
              </c:strCache>
            </c:strRef>
          </c:tx>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2017 - Eleven svarer sammen med foresatt (2243)</c:v>
                </c:pt>
                <c:pt idx="1">
                  <c:v>Vår 2019 - Eleven svarer sammen med foresatt, ikke mottatt spiseredskap (174)</c:v>
                </c:pt>
                <c:pt idx="2">
                  <c:v>Vår 2019 - Eleven svarer sammen med foresatt, har mottatt spiseredskap (279)</c:v>
                </c:pt>
              </c:strCache>
            </c:strRef>
          </c:cat>
          <c:val>
            <c:numRef>
              <c:f>'Ark1'!$B$2:$B$4</c:f>
              <c:numCache>
                <c:formatCode>0</c:formatCode>
                <c:ptCount val="3"/>
                <c:pt idx="0">
                  <c:v>17</c:v>
                </c:pt>
                <c:pt idx="1">
                  <c:v>11</c:v>
                </c:pt>
                <c:pt idx="2">
                  <c:v>20</c:v>
                </c:pt>
              </c:numCache>
            </c:numRef>
          </c:val>
          <c:extLst>
            <c:ext xmlns:c16="http://schemas.microsoft.com/office/drawing/2014/chart" uri="{C3380CC4-5D6E-409C-BE32-E72D297353CC}">
              <c16:uniqueId val="{00000000-9714-4E49-B30F-2CF9F0EF52BE}"/>
            </c:ext>
          </c:extLst>
        </c:ser>
        <c:ser>
          <c:idx val="1"/>
          <c:order val="1"/>
          <c:tx>
            <c:strRef>
              <c:f>'Ark1'!$C$1</c:f>
              <c:strCache>
                <c:ptCount val="1"/>
                <c:pt idx="0">
                  <c:v>5</c:v>
                </c:pt>
              </c:strCache>
            </c:strRef>
          </c:tx>
          <c:spPr>
            <a:solidFill>
              <a:schemeClr val="tx2">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2017 - Eleven svarer sammen med foresatt (2243)</c:v>
                </c:pt>
                <c:pt idx="1">
                  <c:v>Vår 2019 - Eleven svarer sammen med foresatt, ikke mottatt spiseredskap (174)</c:v>
                </c:pt>
                <c:pt idx="2">
                  <c:v>Vår 2019 - Eleven svarer sammen med foresatt, har mottatt spiseredskap (279)</c:v>
                </c:pt>
              </c:strCache>
            </c:strRef>
          </c:cat>
          <c:val>
            <c:numRef>
              <c:f>'Ark1'!$C$2:$C$4</c:f>
              <c:numCache>
                <c:formatCode>General</c:formatCode>
                <c:ptCount val="3"/>
                <c:pt idx="0">
                  <c:v>33</c:v>
                </c:pt>
                <c:pt idx="1">
                  <c:v>28</c:v>
                </c:pt>
                <c:pt idx="2">
                  <c:v>36</c:v>
                </c:pt>
              </c:numCache>
            </c:numRef>
          </c:val>
          <c:extLst>
            <c:ext xmlns:c16="http://schemas.microsoft.com/office/drawing/2014/chart" uri="{C3380CC4-5D6E-409C-BE32-E72D297353CC}">
              <c16:uniqueId val="{00000001-9714-4E49-B30F-2CF9F0EF52BE}"/>
            </c:ext>
          </c:extLst>
        </c:ser>
        <c:ser>
          <c:idx val="2"/>
          <c:order val="2"/>
          <c:tx>
            <c:strRef>
              <c:f>'Ark1'!$D$1</c:f>
              <c:strCache>
                <c:ptCount val="1"/>
                <c:pt idx="0">
                  <c:v>4</c:v>
                </c:pt>
              </c:strCache>
            </c:strRef>
          </c:tx>
          <c:spPr>
            <a:solidFill>
              <a:schemeClr val="accent1">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2017 - Eleven svarer sammen med foresatt (2243)</c:v>
                </c:pt>
                <c:pt idx="1">
                  <c:v>Vår 2019 - Eleven svarer sammen med foresatt, ikke mottatt spiseredskap (174)</c:v>
                </c:pt>
                <c:pt idx="2">
                  <c:v>Vår 2019 - Eleven svarer sammen med foresatt, har mottatt spiseredskap (279)</c:v>
                </c:pt>
              </c:strCache>
            </c:strRef>
          </c:cat>
          <c:val>
            <c:numRef>
              <c:f>'Ark1'!$D$2:$D$4</c:f>
              <c:numCache>
                <c:formatCode>General</c:formatCode>
                <c:ptCount val="3"/>
                <c:pt idx="0">
                  <c:v>32</c:v>
                </c:pt>
                <c:pt idx="1">
                  <c:v>40</c:v>
                </c:pt>
                <c:pt idx="2">
                  <c:v>32</c:v>
                </c:pt>
              </c:numCache>
            </c:numRef>
          </c:val>
          <c:extLst>
            <c:ext xmlns:c16="http://schemas.microsoft.com/office/drawing/2014/chart" uri="{C3380CC4-5D6E-409C-BE32-E72D297353CC}">
              <c16:uniqueId val="{00000002-9714-4E49-B30F-2CF9F0EF52BE}"/>
            </c:ext>
          </c:extLst>
        </c:ser>
        <c:ser>
          <c:idx val="3"/>
          <c:order val="3"/>
          <c:tx>
            <c:strRef>
              <c:f>'Ark1'!$E$1</c:f>
              <c:strCache>
                <c:ptCount val="1"/>
                <c:pt idx="0">
                  <c:v>3</c:v>
                </c:pt>
              </c:strCache>
            </c:strRef>
          </c:tx>
          <c:spPr>
            <a:solidFill>
              <a:schemeClr val="accent6">
                <a:lumMod val="40000"/>
                <a:lumOff val="6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2017 - Eleven svarer sammen med foresatt (2243)</c:v>
                </c:pt>
                <c:pt idx="1">
                  <c:v>Vår 2019 - Eleven svarer sammen med foresatt, ikke mottatt spiseredskap (174)</c:v>
                </c:pt>
                <c:pt idx="2">
                  <c:v>Vår 2019 - Eleven svarer sammen med foresatt, har mottatt spiseredskap (279)</c:v>
                </c:pt>
              </c:strCache>
            </c:strRef>
          </c:cat>
          <c:val>
            <c:numRef>
              <c:f>'Ark1'!$E$2:$E$4</c:f>
              <c:numCache>
                <c:formatCode>General</c:formatCode>
                <c:ptCount val="3"/>
                <c:pt idx="0">
                  <c:v>13</c:v>
                </c:pt>
                <c:pt idx="1">
                  <c:v>14</c:v>
                </c:pt>
                <c:pt idx="2">
                  <c:v>7</c:v>
                </c:pt>
              </c:numCache>
            </c:numRef>
          </c:val>
          <c:extLst>
            <c:ext xmlns:c16="http://schemas.microsoft.com/office/drawing/2014/chart" uri="{C3380CC4-5D6E-409C-BE32-E72D297353CC}">
              <c16:uniqueId val="{00000003-9714-4E49-B30F-2CF9F0EF52BE}"/>
            </c:ext>
          </c:extLst>
        </c:ser>
        <c:ser>
          <c:idx val="4"/>
          <c:order val="4"/>
          <c:tx>
            <c:strRef>
              <c:f>'Ark1'!$F$1</c:f>
              <c:strCache>
                <c:ptCount val="1"/>
                <c:pt idx="0">
                  <c:v>2</c:v>
                </c:pt>
              </c:strCache>
            </c:strRef>
          </c:tx>
          <c:spPr>
            <a:solidFill>
              <a:srgbClr val="F1857D"/>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2017 - Eleven svarer sammen med foresatt (2243)</c:v>
                </c:pt>
                <c:pt idx="1">
                  <c:v>Vår 2019 - Eleven svarer sammen med foresatt, ikke mottatt spiseredskap (174)</c:v>
                </c:pt>
                <c:pt idx="2">
                  <c:v>Vår 2019 - Eleven svarer sammen med foresatt, har mottatt spiseredskap (279)</c:v>
                </c:pt>
              </c:strCache>
            </c:strRef>
          </c:cat>
          <c:val>
            <c:numRef>
              <c:f>'Ark1'!$F$2:$F$4</c:f>
              <c:numCache>
                <c:formatCode>General</c:formatCode>
                <c:ptCount val="3"/>
                <c:pt idx="0">
                  <c:v>2</c:v>
                </c:pt>
                <c:pt idx="1">
                  <c:v>5</c:v>
                </c:pt>
                <c:pt idx="2">
                  <c:v>4</c:v>
                </c:pt>
              </c:numCache>
            </c:numRef>
          </c:val>
          <c:extLst>
            <c:ext xmlns:c16="http://schemas.microsoft.com/office/drawing/2014/chart" uri="{C3380CC4-5D6E-409C-BE32-E72D297353CC}">
              <c16:uniqueId val="{00000004-9714-4E49-B30F-2CF9F0EF52BE}"/>
            </c:ext>
          </c:extLst>
        </c:ser>
        <c:ser>
          <c:idx val="5"/>
          <c:order val="5"/>
          <c:tx>
            <c:strRef>
              <c:f>'Ark1'!$G$1</c:f>
              <c:strCache>
                <c:ptCount val="1"/>
                <c:pt idx="0">
                  <c:v>Svært dårlig erfaring (1)</c:v>
                </c:pt>
              </c:strCache>
            </c:strRef>
          </c:tx>
          <c:spPr>
            <a:solidFill>
              <a:srgbClr val="C00000"/>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2017 - Eleven svarer sammen med foresatt (2243)</c:v>
                </c:pt>
                <c:pt idx="1">
                  <c:v>Vår 2019 - Eleven svarer sammen med foresatt, ikke mottatt spiseredskap (174)</c:v>
                </c:pt>
                <c:pt idx="2">
                  <c:v>Vår 2019 - Eleven svarer sammen med foresatt, har mottatt spiseredskap (279)</c:v>
                </c:pt>
              </c:strCache>
            </c:strRef>
          </c:cat>
          <c:val>
            <c:numRef>
              <c:f>'Ark1'!$G$2:$G$4</c:f>
              <c:numCache>
                <c:formatCode>General</c:formatCode>
                <c:ptCount val="3"/>
                <c:pt idx="0">
                  <c:v>2</c:v>
                </c:pt>
                <c:pt idx="1">
                  <c:v>2</c:v>
                </c:pt>
                <c:pt idx="2">
                  <c:v>1</c:v>
                </c:pt>
              </c:numCache>
            </c:numRef>
          </c:val>
          <c:extLst>
            <c:ext xmlns:c16="http://schemas.microsoft.com/office/drawing/2014/chart" uri="{C3380CC4-5D6E-409C-BE32-E72D297353CC}">
              <c16:uniqueId val="{00000005-9714-4E49-B30F-2CF9F0EF52BE}"/>
            </c:ext>
          </c:extLst>
        </c:ser>
        <c:dLbls>
          <c:showLegendKey val="0"/>
          <c:showVal val="0"/>
          <c:showCatName val="0"/>
          <c:showSerName val="0"/>
          <c:showPercent val="0"/>
          <c:showBubbleSize val="0"/>
        </c:dLbls>
        <c:gapWidth val="150"/>
        <c:overlap val="100"/>
        <c:axId val="39102720"/>
        <c:axId val="39112704"/>
      </c:barChart>
      <c:catAx>
        <c:axId val="39102720"/>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39112704"/>
        <c:crosses val="autoZero"/>
        <c:auto val="1"/>
        <c:lblAlgn val="ctr"/>
        <c:lblOffset val="100"/>
        <c:noMultiLvlLbl val="0"/>
      </c:catAx>
      <c:valAx>
        <c:axId val="39112704"/>
        <c:scaling>
          <c:orientation val="minMax"/>
          <c:max val="100"/>
        </c:scaling>
        <c:delete val="0"/>
        <c:axPos val="b"/>
        <c:majorGridlines/>
        <c:numFmt formatCode="0" sourceLinked="1"/>
        <c:majorTickMark val="out"/>
        <c:minorTickMark val="none"/>
        <c:tickLblPos val="nextTo"/>
        <c:txPr>
          <a:bodyPr/>
          <a:lstStyle/>
          <a:p>
            <a:pPr>
              <a:defRPr sz="1400"/>
            </a:pPr>
            <a:endParaRPr lang="nb-NO"/>
          </a:p>
        </c:txPr>
        <c:crossAx val="39102720"/>
        <c:crosses val="autoZero"/>
        <c:crossBetween val="between"/>
      </c:valAx>
    </c:plotArea>
    <c:legend>
      <c:legendPos val="b"/>
      <c:layout>
        <c:manualLayout>
          <c:xMode val="edge"/>
          <c:yMode val="edge"/>
          <c:x val="6.4967469865757674E-2"/>
          <c:y val="0.92563019185088369"/>
          <c:w val="0.5653860417366996"/>
          <c:h val="6.6443138262415283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395200535253981"/>
          <c:y val="0.130854536621893"/>
          <c:w val="0.6996604479045454"/>
          <c:h val="0.62016257452875612"/>
        </c:manualLayout>
      </c:layout>
      <c:barChart>
        <c:barDir val="bar"/>
        <c:grouping val="stacked"/>
        <c:varyColors val="0"/>
        <c:ser>
          <c:idx val="0"/>
          <c:order val="0"/>
          <c:tx>
            <c:strRef>
              <c:f>'Ark1'!$B$1</c:f>
              <c:strCache>
                <c:ptCount val="1"/>
                <c:pt idx="0">
                  <c:v>Svært godt (6)</c:v>
                </c:pt>
              </c:strCache>
            </c:strRef>
          </c:tx>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2019 - Foresatt svarer alene (248)</c:v>
                </c:pt>
                <c:pt idx="1">
                  <c:v>Eleven svarer sammen med foresatt (278)</c:v>
                </c:pt>
                <c:pt idx="2">
                  <c:v>Har mottatt spiseredskapet  (526)</c:v>
                </c:pt>
              </c:strCache>
            </c:strRef>
          </c:cat>
          <c:val>
            <c:numRef>
              <c:f>'Ark1'!$B$2:$B$4</c:f>
              <c:numCache>
                <c:formatCode>0</c:formatCode>
                <c:ptCount val="3"/>
                <c:pt idx="0">
                  <c:v>18.14516129032258</c:v>
                </c:pt>
                <c:pt idx="1">
                  <c:v>30.935251798561154</c:v>
                </c:pt>
                <c:pt idx="2">
                  <c:v>24.904942965779465</c:v>
                </c:pt>
              </c:numCache>
            </c:numRef>
          </c:val>
          <c:extLst>
            <c:ext xmlns:c16="http://schemas.microsoft.com/office/drawing/2014/chart" uri="{C3380CC4-5D6E-409C-BE32-E72D297353CC}">
              <c16:uniqueId val="{00000000-9714-4E49-B30F-2CF9F0EF52BE}"/>
            </c:ext>
          </c:extLst>
        </c:ser>
        <c:ser>
          <c:idx val="1"/>
          <c:order val="1"/>
          <c:tx>
            <c:strRef>
              <c:f>'Ark1'!$C$1</c:f>
              <c:strCache>
                <c:ptCount val="1"/>
                <c:pt idx="0">
                  <c:v>5</c:v>
                </c:pt>
              </c:strCache>
            </c:strRef>
          </c:tx>
          <c:spPr>
            <a:solidFill>
              <a:schemeClr val="tx2">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2019 - Foresatt svarer alene (248)</c:v>
                </c:pt>
                <c:pt idx="1">
                  <c:v>Eleven svarer sammen med foresatt (278)</c:v>
                </c:pt>
                <c:pt idx="2">
                  <c:v>Har mottatt spiseredskapet  (526)</c:v>
                </c:pt>
              </c:strCache>
            </c:strRef>
          </c:cat>
          <c:val>
            <c:numRef>
              <c:f>'Ark1'!$C$2:$C$4</c:f>
              <c:numCache>
                <c:formatCode>0</c:formatCode>
                <c:ptCount val="3"/>
                <c:pt idx="0">
                  <c:v>21.370967741935484</c:v>
                </c:pt>
                <c:pt idx="1">
                  <c:v>22.661870503597122</c:v>
                </c:pt>
                <c:pt idx="2">
                  <c:v>22.053231939163499</c:v>
                </c:pt>
              </c:numCache>
            </c:numRef>
          </c:val>
          <c:extLst>
            <c:ext xmlns:c16="http://schemas.microsoft.com/office/drawing/2014/chart" uri="{C3380CC4-5D6E-409C-BE32-E72D297353CC}">
              <c16:uniqueId val="{00000001-9714-4E49-B30F-2CF9F0EF52BE}"/>
            </c:ext>
          </c:extLst>
        </c:ser>
        <c:ser>
          <c:idx val="2"/>
          <c:order val="2"/>
          <c:tx>
            <c:strRef>
              <c:f>'Ark1'!$D$1</c:f>
              <c:strCache>
                <c:ptCount val="1"/>
                <c:pt idx="0">
                  <c:v>4</c:v>
                </c:pt>
              </c:strCache>
            </c:strRef>
          </c:tx>
          <c:spPr>
            <a:solidFill>
              <a:schemeClr val="accent1">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2019 - Foresatt svarer alene (248)</c:v>
                </c:pt>
                <c:pt idx="1">
                  <c:v>Eleven svarer sammen med foresatt (278)</c:v>
                </c:pt>
                <c:pt idx="2">
                  <c:v>Har mottatt spiseredskapet  (526)</c:v>
                </c:pt>
              </c:strCache>
            </c:strRef>
          </c:cat>
          <c:val>
            <c:numRef>
              <c:f>'Ark1'!$D$2:$D$4</c:f>
              <c:numCache>
                <c:formatCode>0</c:formatCode>
                <c:ptCount val="3"/>
                <c:pt idx="0">
                  <c:v>20.161290322580644</c:v>
                </c:pt>
                <c:pt idx="1">
                  <c:v>17.266187050359711</c:v>
                </c:pt>
                <c:pt idx="2">
                  <c:v>18.631178707224336</c:v>
                </c:pt>
              </c:numCache>
            </c:numRef>
          </c:val>
          <c:extLst>
            <c:ext xmlns:c16="http://schemas.microsoft.com/office/drawing/2014/chart" uri="{C3380CC4-5D6E-409C-BE32-E72D297353CC}">
              <c16:uniqueId val="{00000002-9714-4E49-B30F-2CF9F0EF52BE}"/>
            </c:ext>
          </c:extLst>
        </c:ser>
        <c:ser>
          <c:idx val="3"/>
          <c:order val="3"/>
          <c:tx>
            <c:strRef>
              <c:f>'Ark1'!$E$1</c:f>
              <c:strCache>
                <c:ptCount val="1"/>
                <c:pt idx="0">
                  <c:v>3</c:v>
                </c:pt>
              </c:strCache>
            </c:strRef>
          </c:tx>
          <c:spPr>
            <a:solidFill>
              <a:schemeClr val="accent6">
                <a:lumMod val="40000"/>
                <a:lumOff val="6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2019 - Foresatt svarer alene (248)</c:v>
                </c:pt>
                <c:pt idx="1">
                  <c:v>Eleven svarer sammen med foresatt (278)</c:v>
                </c:pt>
                <c:pt idx="2">
                  <c:v>Har mottatt spiseredskapet  (526)</c:v>
                </c:pt>
              </c:strCache>
            </c:strRef>
          </c:cat>
          <c:val>
            <c:numRef>
              <c:f>'Ark1'!$E$2:$E$4</c:f>
              <c:numCache>
                <c:formatCode>0</c:formatCode>
                <c:ptCount val="3"/>
                <c:pt idx="0">
                  <c:v>16.93548387096774</c:v>
                </c:pt>
                <c:pt idx="1">
                  <c:v>11.870503597122301</c:v>
                </c:pt>
                <c:pt idx="2">
                  <c:v>14.258555133079847</c:v>
                </c:pt>
              </c:numCache>
            </c:numRef>
          </c:val>
          <c:extLst>
            <c:ext xmlns:c16="http://schemas.microsoft.com/office/drawing/2014/chart" uri="{C3380CC4-5D6E-409C-BE32-E72D297353CC}">
              <c16:uniqueId val="{00000003-9714-4E49-B30F-2CF9F0EF52BE}"/>
            </c:ext>
          </c:extLst>
        </c:ser>
        <c:ser>
          <c:idx val="4"/>
          <c:order val="4"/>
          <c:tx>
            <c:strRef>
              <c:f>'Ark1'!$F$1</c:f>
              <c:strCache>
                <c:ptCount val="1"/>
                <c:pt idx="0">
                  <c:v>2</c:v>
                </c:pt>
              </c:strCache>
            </c:strRef>
          </c:tx>
          <c:spPr>
            <a:solidFill>
              <a:srgbClr val="F1857D"/>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2019 - Foresatt svarer alene (248)</c:v>
                </c:pt>
                <c:pt idx="1">
                  <c:v>Eleven svarer sammen med foresatt (278)</c:v>
                </c:pt>
                <c:pt idx="2">
                  <c:v>Har mottatt spiseredskapet  (526)</c:v>
                </c:pt>
              </c:strCache>
            </c:strRef>
          </c:cat>
          <c:val>
            <c:numRef>
              <c:f>'Ark1'!$F$2:$F$4</c:f>
              <c:numCache>
                <c:formatCode>0</c:formatCode>
                <c:ptCount val="3"/>
                <c:pt idx="0">
                  <c:v>2.0161290322580645</c:v>
                </c:pt>
                <c:pt idx="1">
                  <c:v>4.6762589928057556</c:v>
                </c:pt>
                <c:pt idx="2">
                  <c:v>3.4220532319391634</c:v>
                </c:pt>
              </c:numCache>
            </c:numRef>
          </c:val>
          <c:extLst>
            <c:ext xmlns:c16="http://schemas.microsoft.com/office/drawing/2014/chart" uri="{C3380CC4-5D6E-409C-BE32-E72D297353CC}">
              <c16:uniqueId val="{00000004-9714-4E49-B30F-2CF9F0EF52BE}"/>
            </c:ext>
          </c:extLst>
        </c:ser>
        <c:ser>
          <c:idx val="5"/>
          <c:order val="5"/>
          <c:tx>
            <c:strRef>
              <c:f>'Ark1'!$G$1</c:f>
              <c:strCache>
                <c:ptCount val="1"/>
                <c:pt idx="0">
                  <c:v>Svært dårlig (1)</c:v>
                </c:pt>
              </c:strCache>
            </c:strRef>
          </c:tx>
          <c:spPr>
            <a:solidFill>
              <a:srgbClr val="C00000"/>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'Ark1'!$A$2:$A$4</c:f>
              <c:strCache>
                <c:ptCount val="3"/>
                <c:pt idx="0">
                  <c:v>Vår 2019 - Foresatt svarer alene (248)</c:v>
                </c:pt>
                <c:pt idx="1">
                  <c:v>Eleven svarer sammen med foresatt (278)</c:v>
                </c:pt>
                <c:pt idx="2">
                  <c:v>Har mottatt spiseredskapet  (526)</c:v>
                </c:pt>
              </c:strCache>
            </c:strRef>
          </c:cat>
          <c:val>
            <c:numRef>
              <c:f>'Ark1'!$G$2:$G$4</c:f>
              <c:numCache>
                <c:formatCode>0</c:formatCode>
                <c:ptCount val="3"/>
                <c:pt idx="0">
                  <c:v>2.82258064516129</c:v>
                </c:pt>
                <c:pt idx="1">
                  <c:v>1.7985611510791366</c:v>
                </c:pt>
                <c:pt idx="2">
                  <c:v>2.2813688212927756</c:v>
                </c:pt>
              </c:numCache>
            </c:numRef>
          </c:val>
          <c:extLst>
            <c:ext xmlns:c16="http://schemas.microsoft.com/office/drawing/2014/chart" uri="{C3380CC4-5D6E-409C-BE32-E72D297353CC}">
              <c16:uniqueId val="{00000005-9714-4E49-B30F-2CF9F0EF52BE}"/>
            </c:ext>
          </c:extLst>
        </c:ser>
        <c:ser>
          <c:idx val="6"/>
          <c:order val="6"/>
          <c:tx>
            <c:strRef>
              <c:f>'Ark1'!$H$1</c:f>
              <c:strCache>
                <c:ptCount val="1"/>
                <c:pt idx="0">
                  <c:v>Vet ikke</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400" b="0" baseline="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'Ark1'!$A$2:$A$4</c:f>
              <c:strCache>
                <c:ptCount val="3"/>
                <c:pt idx="0">
                  <c:v>Vår 2019 - Foresatt svarer alene (248)</c:v>
                </c:pt>
                <c:pt idx="1">
                  <c:v>Eleven svarer sammen med foresatt (278)</c:v>
                </c:pt>
                <c:pt idx="2">
                  <c:v>Har mottatt spiseredskapet  (526)</c:v>
                </c:pt>
              </c:strCache>
            </c:strRef>
          </c:cat>
          <c:val>
            <c:numRef>
              <c:f>'Ark1'!$H$2:$H$4</c:f>
              <c:numCache>
                <c:formatCode>0</c:formatCode>
                <c:ptCount val="3"/>
                <c:pt idx="0">
                  <c:v>18.548387096774192</c:v>
                </c:pt>
                <c:pt idx="1">
                  <c:v>10.791366906474821</c:v>
                </c:pt>
                <c:pt idx="2">
                  <c:v>14.448669201520911</c:v>
                </c:pt>
              </c:numCache>
            </c:numRef>
          </c:val>
          <c:extLst>
            <c:ext xmlns:c16="http://schemas.microsoft.com/office/drawing/2014/chart" uri="{C3380CC4-5D6E-409C-BE32-E72D297353CC}">
              <c16:uniqueId val="{00000000-E81A-4665-A903-117ED04B6953}"/>
            </c:ext>
          </c:extLst>
        </c:ser>
        <c:dLbls>
          <c:showLegendKey val="0"/>
          <c:showVal val="0"/>
          <c:showCatName val="0"/>
          <c:showSerName val="0"/>
          <c:showPercent val="0"/>
          <c:showBubbleSize val="0"/>
        </c:dLbls>
        <c:gapWidth val="150"/>
        <c:overlap val="100"/>
        <c:axId val="39102720"/>
        <c:axId val="39112704"/>
      </c:barChart>
      <c:catAx>
        <c:axId val="39102720"/>
        <c:scaling>
          <c:orientation val="minMax"/>
        </c:scaling>
        <c:delete val="0"/>
        <c:axPos val="l"/>
        <c:numFmt formatCode="General" sourceLinked="1"/>
        <c:majorTickMark val="out"/>
        <c:minorTickMark val="none"/>
        <c:tickLblPos val="nextTo"/>
        <c:txPr>
          <a:bodyPr/>
          <a:lstStyle/>
          <a:p>
            <a:pPr>
              <a:defRPr sz="1200" b="1" baseline="0"/>
            </a:pPr>
            <a:endParaRPr lang="nb-NO"/>
          </a:p>
        </c:txPr>
        <c:crossAx val="39112704"/>
        <c:crosses val="autoZero"/>
        <c:auto val="1"/>
        <c:lblAlgn val="ctr"/>
        <c:lblOffset val="100"/>
        <c:noMultiLvlLbl val="0"/>
      </c:catAx>
      <c:valAx>
        <c:axId val="39112704"/>
        <c:scaling>
          <c:orientation val="minMax"/>
          <c:max val="100"/>
        </c:scaling>
        <c:delete val="0"/>
        <c:axPos val="b"/>
        <c:majorGridlines/>
        <c:numFmt formatCode="0" sourceLinked="1"/>
        <c:majorTickMark val="out"/>
        <c:minorTickMark val="none"/>
        <c:tickLblPos val="nextTo"/>
        <c:txPr>
          <a:bodyPr/>
          <a:lstStyle/>
          <a:p>
            <a:pPr>
              <a:defRPr sz="1400"/>
            </a:pPr>
            <a:endParaRPr lang="nb-NO"/>
          </a:p>
        </c:txPr>
        <c:crossAx val="39102720"/>
        <c:crosses val="autoZero"/>
        <c:crossBetween val="between"/>
      </c:valAx>
    </c:plotArea>
    <c:legend>
      <c:legendPos val="b"/>
      <c:layout>
        <c:manualLayout>
          <c:xMode val="edge"/>
          <c:yMode val="edge"/>
          <c:x val="6.4967469865757674E-2"/>
          <c:y val="0.92563019185088369"/>
          <c:w val="0.55050795622427395"/>
          <c:h val="6.6948771916020819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05999424418441"/>
          <c:y val="0.15625694746124405"/>
          <c:w val="0.69966044790454263"/>
          <c:h val="0.62016257452875612"/>
        </c:manualLayout>
      </c:layout>
      <c:barChart>
        <c:barDir val="bar"/>
        <c:grouping val="clustered"/>
        <c:varyColors val="0"/>
        <c:ser>
          <c:idx val="0"/>
          <c:order val="0"/>
          <c:tx>
            <c:strRef>
              <c:f>'Ark1'!$B$1</c:f>
              <c:strCache>
                <c:ptCount val="1"/>
                <c:pt idx="0">
                  <c:v>Foresatt svarer alene (24)</c:v>
                </c:pt>
              </c:strCache>
            </c:strRef>
          </c:tx>
          <c:invertIfNegative val="0"/>
          <c:dLbls>
            <c:spPr>
              <a:noFill/>
              <a:ln>
                <a:noFill/>
              </a:ln>
              <a:effectLst/>
            </c:spPr>
            <c:txPr>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'Ark1'!$A$2:$A$5</c:f>
              <c:strCache>
                <c:ptCount val="4"/>
                <c:pt idx="0">
                  <c:v>Vet ikke</c:v>
                </c:pt>
                <c:pt idx="1">
                  <c:v>Har ikke brukt spiseredskapet selv</c:v>
                </c:pt>
                <c:pt idx="2">
                  <c:v>Har brukt det hjemme</c:v>
                </c:pt>
                <c:pt idx="3">
                  <c:v>Har hatt det med på skolen</c:v>
                </c:pt>
              </c:strCache>
            </c:strRef>
          </c:cat>
          <c:val>
            <c:numRef>
              <c:f>'Ark1'!$B$2:$B$5</c:f>
              <c:numCache>
                <c:formatCode>General</c:formatCode>
                <c:ptCount val="4"/>
                <c:pt idx="0">
                  <c:v>11</c:v>
                </c:pt>
                <c:pt idx="1">
                  <c:v>16</c:v>
                </c:pt>
                <c:pt idx="2">
                  <c:v>29</c:v>
                </c:pt>
                <c:pt idx="3">
                  <c:v>59</c:v>
                </c:pt>
              </c:numCache>
            </c:numRef>
          </c:val>
          <c:extLst>
            <c:ext xmlns:c16="http://schemas.microsoft.com/office/drawing/2014/chart" uri="{C3380CC4-5D6E-409C-BE32-E72D297353CC}">
              <c16:uniqueId val="{00000000-56B9-4C6B-A94D-2FCBDD5FB564}"/>
            </c:ext>
          </c:extLst>
        </c:ser>
        <c:ser>
          <c:idx val="1"/>
          <c:order val="1"/>
          <c:tx>
            <c:strRef>
              <c:f>'Ark1'!$C$1</c:f>
              <c:strCache>
                <c:ptCount val="1"/>
                <c:pt idx="0">
                  <c:v>Eleven svarer sammen med foresatt (278)</c:v>
                </c:pt>
              </c:strCache>
            </c:strRef>
          </c:tx>
          <c:invertIfNegative val="0"/>
          <c:dLbls>
            <c:spPr>
              <a:noFill/>
              <a:ln>
                <a:noFill/>
              </a:ln>
              <a:effectLst/>
            </c:spPr>
            <c:txPr>
              <a:bodyPr wrap="square" lIns="38100" tIns="19050" rIns="38100" bIns="19050" anchor="ctr">
                <a:spAutoFit/>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'Ark1'!$A$2:$A$5</c:f>
              <c:strCache>
                <c:ptCount val="4"/>
                <c:pt idx="0">
                  <c:v>Vet ikke</c:v>
                </c:pt>
                <c:pt idx="1">
                  <c:v>Har ikke brukt spiseredskapet selv</c:v>
                </c:pt>
                <c:pt idx="2">
                  <c:v>Har brukt det hjemme</c:v>
                </c:pt>
                <c:pt idx="3">
                  <c:v>Har hatt det med på skolen</c:v>
                </c:pt>
              </c:strCache>
            </c:strRef>
          </c:cat>
          <c:val>
            <c:numRef>
              <c:f>'Ark1'!$C$2:$C$5</c:f>
              <c:numCache>
                <c:formatCode>General</c:formatCode>
                <c:ptCount val="4"/>
                <c:pt idx="0">
                  <c:v>4</c:v>
                </c:pt>
                <c:pt idx="1">
                  <c:v>20</c:v>
                </c:pt>
                <c:pt idx="2">
                  <c:v>28</c:v>
                </c:pt>
                <c:pt idx="3">
                  <c:v>65</c:v>
                </c:pt>
              </c:numCache>
            </c:numRef>
          </c:val>
          <c:extLst>
            <c:ext xmlns:c16="http://schemas.microsoft.com/office/drawing/2014/chart" uri="{C3380CC4-5D6E-409C-BE32-E72D297353CC}">
              <c16:uniqueId val="{00000000-130A-4DC7-9C2B-8966DAD9EF03}"/>
            </c:ext>
          </c:extLst>
        </c:ser>
        <c:ser>
          <c:idx val="2"/>
          <c:order val="2"/>
          <c:tx>
            <c:strRef>
              <c:f>'Ark1'!$D$1</c:f>
              <c:strCache>
                <c:ptCount val="1"/>
                <c:pt idx="0">
                  <c:v>Har mottatt spsieredskapet (526)</c:v>
                </c:pt>
              </c:strCache>
            </c:strRef>
          </c:tx>
          <c:invertIfNegative val="0"/>
          <c:dLbls>
            <c:spPr>
              <a:noFill/>
              <a:ln>
                <a:noFill/>
              </a:ln>
              <a:effectLst/>
            </c:spPr>
            <c:txPr>
              <a:bodyPr wrap="square" lIns="38100" tIns="19050" rIns="38100" bIns="19050" anchor="ctr">
                <a:spAutoFit/>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'Ark1'!$A$2:$A$5</c:f>
              <c:strCache>
                <c:ptCount val="4"/>
                <c:pt idx="0">
                  <c:v>Vet ikke</c:v>
                </c:pt>
                <c:pt idx="1">
                  <c:v>Har ikke brukt spiseredskapet selv</c:v>
                </c:pt>
                <c:pt idx="2">
                  <c:v>Har brukt det hjemme</c:v>
                </c:pt>
                <c:pt idx="3">
                  <c:v>Har hatt det med på skolen</c:v>
                </c:pt>
              </c:strCache>
            </c:strRef>
          </c:cat>
          <c:val>
            <c:numRef>
              <c:f>'Ark1'!$D$2:$D$5</c:f>
              <c:numCache>
                <c:formatCode>General</c:formatCode>
                <c:ptCount val="4"/>
                <c:pt idx="0">
                  <c:v>7</c:v>
                </c:pt>
                <c:pt idx="1">
                  <c:v>18</c:v>
                </c:pt>
                <c:pt idx="2">
                  <c:v>29</c:v>
                </c:pt>
                <c:pt idx="3">
                  <c:v>62</c:v>
                </c:pt>
              </c:numCache>
            </c:numRef>
          </c:val>
          <c:extLst>
            <c:ext xmlns:c16="http://schemas.microsoft.com/office/drawing/2014/chart" uri="{C3380CC4-5D6E-409C-BE32-E72D297353CC}">
              <c16:uniqueId val="{00000001-130A-4DC7-9C2B-8966DAD9EF03}"/>
            </c:ext>
          </c:extLst>
        </c:ser>
        <c:dLbls>
          <c:showLegendKey val="0"/>
          <c:showVal val="0"/>
          <c:showCatName val="0"/>
          <c:showSerName val="0"/>
          <c:showPercent val="0"/>
          <c:showBubbleSize val="0"/>
        </c:dLbls>
        <c:gapWidth val="150"/>
        <c:axId val="52176768"/>
        <c:axId val="52178304"/>
      </c:barChart>
      <c:catAx>
        <c:axId val="52176768"/>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52178304"/>
        <c:crosses val="autoZero"/>
        <c:auto val="1"/>
        <c:lblAlgn val="ctr"/>
        <c:lblOffset val="100"/>
        <c:noMultiLvlLbl val="0"/>
      </c:catAx>
      <c:valAx>
        <c:axId val="52178304"/>
        <c:scaling>
          <c:orientation val="minMax"/>
          <c:max val="100"/>
        </c:scaling>
        <c:delete val="0"/>
        <c:axPos val="b"/>
        <c:majorGridlines/>
        <c:numFmt formatCode="General" sourceLinked="1"/>
        <c:majorTickMark val="out"/>
        <c:minorTickMark val="none"/>
        <c:tickLblPos val="nextTo"/>
        <c:txPr>
          <a:bodyPr/>
          <a:lstStyle/>
          <a:p>
            <a:pPr>
              <a:defRPr sz="1000"/>
            </a:pPr>
            <a:endParaRPr lang="nb-NO"/>
          </a:p>
        </c:txPr>
        <c:crossAx val="52176768"/>
        <c:crosses val="autoZero"/>
        <c:crossBetween val="between"/>
      </c:valAx>
    </c:plotArea>
    <c:legend>
      <c:legendPos val="b"/>
      <c:layout>
        <c:manualLayout>
          <c:xMode val="edge"/>
          <c:yMode val="edge"/>
          <c:x val="0.23692749416731473"/>
          <c:y val="0.86901025547425947"/>
          <c:w val="0.76307252462772979"/>
          <c:h val="0.12158654399826342"/>
        </c:manualLayout>
      </c:layout>
      <c:overlay val="0"/>
      <c:txPr>
        <a:bodyPr/>
        <a:lstStyle/>
        <a:p>
          <a:pPr>
            <a:defRPr sz="10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895885072292391"/>
          <c:y val="0.13085465378041797"/>
          <c:w val="0.6996604479045454"/>
          <c:h val="0.62016257452875612"/>
        </c:manualLayout>
      </c:layout>
      <c:barChart>
        <c:barDir val="bar"/>
        <c:grouping val="stacked"/>
        <c:varyColors val="0"/>
        <c:ser>
          <c:idx val="0"/>
          <c:order val="0"/>
          <c:tx>
            <c:strRef>
              <c:f>'Ark1'!$B$1</c:f>
              <c:strCache>
                <c:ptCount val="1"/>
                <c:pt idx="0">
                  <c:v>Svært godt (6)</c:v>
                </c:pt>
              </c:strCache>
            </c:strRef>
          </c:tx>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'Ark1'!$B$2:$B$3</c:f>
              <c:numCache>
                <c:formatCode>0</c:formatCode>
                <c:ptCount val="2"/>
                <c:pt idx="0">
                  <c:v>10</c:v>
                </c:pt>
                <c:pt idx="1">
                  <c:v>42</c:v>
                </c:pt>
              </c:numCache>
            </c:numRef>
          </c:val>
          <c:extLst>
            <c:ext xmlns:c16="http://schemas.microsoft.com/office/drawing/2014/chart" uri="{C3380CC4-5D6E-409C-BE32-E72D297353CC}">
              <c16:uniqueId val="{00000000-9714-4E49-B30F-2CF9F0EF52BE}"/>
            </c:ext>
          </c:extLst>
        </c:ser>
        <c:ser>
          <c:idx val="1"/>
          <c:order val="1"/>
          <c:tx>
            <c:strRef>
              <c:f>'Ark1'!$C$1</c:f>
              <c:strCache>
                <c:ptCount val="1"/>
                <c:pt idx="0">
                  <c:v>5</c:v>
                </c:pt>
              </c:strCache>
            </c:strRef>
          </c:tx>
          <c:spPr>
            <a:solidFill>
              <a:schemeClr val="tx2">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'Ark1'!$C$2:$C$3</c:f>
              <c:numCache>
                <c:formatCode>0</c:formatCode>
                <c:ptCount val="2"/>
                <c:pt idx="0">
                  <c:v>16</c:v>
                </c:pt>
                <c:pt idx="1">
                  <c:v>26</c:v>
                </c:pt>
              </c:numCache>
            </c:numRef>
          </c:val>
          <c:extLst>
            <c:ext xmlns:c16="http://schemas.microsoft.com/office/drawing/2014/chart" uri="{C3380CC4-5D6E-409C-BE32-E72D297353CC}">
              <c16:uniqueId val="{00000001-9714-4E49-B30F-2CF9F0EF52BE}"/>
            </c:ext>
          </c:extLst>
        </c:ser>
        <c:ser>
          <c:idx val="2"/>
          <c:order val="2"/>
          <c:tx>
            <c:strRef>
              <c:f>'Ark1'!$D$1</c:f>
              <c:strCache>
                <c:ptCount val="1"/>
                <c:pt idx="0">
                  <c:v>4</c:v>
                </c:pt>
              </c:strCache>
            </c:strRef>
          </c:tx>
          <c:spPr>
            <a:solidFill>
              <a:schemeClr val="accent1">
                <a:lumMod val="20000"/>
                <a:lumOff val="8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'Ark1'!$D$2:$D$3</c:f>
              <c:numCache>
                <c:formatCode>0</c:formatCode>
                <c:ptCount val="2"/>
                <c:pt idx="0">
                  <c:v>21</c:v>
                </c:pt>
                <c:pt idx="1">
                  <c:v>16</c:v>
                </c:pt>
              </c:numCache>
            </c:numRef>
          </c:val>
          <c:extLst>
            <c:ext xmlns:c16="http://schemas.microsoft.com/office/drawing/2014/chart" uri="{C3380CC4-5D6E-409C-BE32-E72D297353CC}">
              <c16:uniqueId val="{00000002-9714-4E49-B30F-2CF9F0EF52BE}"/>
            </c:ext>
          </c:extLst>
        </c:ser>
        <c:ser>
          <c:idx val="3"/>
          <c:order val="3"/>
          <c:tx>
            <c:strRef>
              <c:f>'Ark1'!$E$1</c:f>
              <c:strCache>
                <c:ptCount val="1"/>
                <c:pt idx="0">
                  <c:v>3</c:v>
                </c:pt>
              </c:strCache>
            </c:strRef>
          </c:tx>
          <c:spPr>
            <a:solidFill>
              <a:schemeClr val="accent6">
                <a:lumMod val="40000"/>
                <a:lumOff val="60000"/>
              </a:schemeClr>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'Ark1'!$E$2:$E$3</c:f>
              <c:numCache>
                <c:formatCode>0</c:formatCode>
                <c:ptCount val="2"/>
                <c:pt idx="0">
                  <c:v>16</c:v>
                </c:pt>
                <c:pt idx="1">
                  <c:v>9</c:v>
                </c:pt>
              </c:numCache>
            </c:numRef>
          </c:val>
          <c:extLst>
            <c:ext xmlns:c16="http://schemas.microsoft.com/office/drawing/2014/chart" uri="{C3380CC4-5D6E-409C-BE32-E72D297353CC}">
              <c16:uniqueId val="{00000003-9714-4E49-B30F-2CF9F0EF52BE}"/>
            </c:ext>
          </c:extLst>
        </c:ser>
        <c:ser>
          <c:idx val="4"/>
          <c:order val="4"/>
          <c:tx>
            <c:strRef>
              <c:f>'Ark1'!$F$1</c:f>
              <c:strCache>
                <c:ptCount val="1"/>
                <c:pt idx="0">
                  <c:v>2</c:v>
                </c:pt>
              </c:strCache>
            </c:strRef>
          </c:tx>
          <c:spPr>
            <a:solidFill>
              <a:srgbClr val="F1857D"/>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'Ark1'!$F$2:$F$3</c:f>
              <c:numCache>
                <c:formatCode>0</c:formatCode>
                <c:ptCount val="2"/>
                <c:pt idx="0">
                  <c:v>8</c:v>
                </c:pt>
                <c:pt idx="1">
                  <c:v>3</c:v>
                </c:pt>
              </c:numCache>
            </c:numRef>
          </c:val>
          <c:extLst>
            <c:ext xmlns:c16="http://schemas.microsoft.com/office/drawing/2014/chart" uri="{C3380CC4-5D6E-409C-BE32-E72D297353CC}">
              <c16:uniqueId val="{00000004-9714-4E49-B30F-2CF9F0EF52BE}"/>
            </c:ext>
          </c:extLst>
        </c:ser>
        <c:ser>
          <c:idx val="5"/>
          <c:order val="5"/>
          <c:tx>
            <c:strRef>
              <c:f>'Ark1'!$G$1</c:f>
              <c:strCache>
                <c:ptCount val="1"/>
                <c:pt idx="0">
                  <c:v>Svært dårlig (1)</c:v>
                </c:pt>
              </c:strCache>
            </c:strRef>
          </c:tx>
          <c:spPr>
            <a:solidFill>
              <a:srgbClr val="C00000"/>
            </a:solidFill>
          </c:spPr>
          <c:invertIfNegative val="0"/>
          <c:dLbls>
            <c:spPr>
              <a:noFill/>
              <a:ln>
                <a:noFill/>
              </a:ln>
              <a:effectLst/>
            </c:spPr>
            <c:txPr>
              <a:bodyPr/>
              <a:lstStyle/>
              <a:p>
                <a:pPr>
                  <a:defRPr sz="14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'Ark1'!$G$2:$G$3</c:f>
              <c:numCache>
                <c:formatCode>0</c:formatCode>
                <c:ptCount val="2"/>
                <c:pt idx="0">
                  <c:v>3</c:v>
                </c:pt>
                <c:pt idx="1">
                  <c:v>1</c:v>
                </c:pt>
              </c:numCache>
            </c:numRef>
          </c:val>
          <c:extLst>
            <c:ext xmlns:c16="http://schemas.microsoft.com/office/drawing/2014/chart" uri="{C3380CC4-5D6E-409C-BE32-E72D297353CC}">
              <c16:uniqueId val="{00000005-9714-4E49-B30F-2CF9F0EF52BE}"/>
            </c:ext>
          </c:extLst>
        </c:ser>
        <c:ser>
          <c:idx val="6"/>
          <c:order val="6"/>
          <c:tx>
            <c:strRef>
              <c:f>'Ark1'!$H$1</c:f>
              <c:strCache>
                <c:ptCount val="1"/>
                <c:pt idx="0">
                  <c:v>Vet ikke</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400" b="0" baseline="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'Ark1'!$A$2:$A$3</c:f>
              <c:strCache>
                <c:ptCount val="2"/>
                <c:pt idx="0">
                  <c:v>Eleven svarer sammen med foresatt, har mottatt spiseredskapet, men har ikke hatt det med på skolen (98)</c:v>
                </c:pt>
                <c:pt idx="1">
                  <c:v>Eleven svarer sammen med foresatt, har mottatt spiseredskapet og hatt det med på skolen (180)</c:v>
                </c:pt>
              </c:strCache>
            </c:strRef>
          </c:cat>
          <c:val>
            <c:numRef>
              <c:f>'Ark1'!$H$2:$H$3</c:f>
              <c:numCache>
                <c:formatCode>0</c:formatCode>
                <c:ptCount val="2"/>
                <c:pt idx="0">
                  <c:v>26</c:v>
                </c:pt>
                <c:pt idx="1">
                  <c:v>3</c:v>
                </c:pt>
              </c:numCache>
            </c:numRef>
          </c:val>
          <c:extLst>
            <c:ext xmlns:c16="http://schemas.microsoft.com/office/drawing/2014/chart" uri="{C3380CC4-5D6E-409C-BE32-E72D297353CC}">
              <c16:uniqueId val="{00000000-E81A-4665-A903-117ED04B6953}"/>
            </c:ext>
          </c:extLst>
        </c:ser>
        <c:dLbls>
          <c:showLegendKey val="0"/>
          <c:showVal val="0"/>
          <c:showCatName val="0"/>
          <c:showSerName val="0"/>
          <c:showPercent val="0"/>
          <c:showBubbleSize val="0"/>
        </c:dLbls>
        <c:gapWidth val="150"/>
        <c:overlap val="100"/>
        <c:axId val="39102720"/>
        <c:axId val="39112704"/>
      </c:barChart>
      <c:catAx>
        <c:axId val="39102720"/>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39112704"/>
        <c:crosses val="autoZero"/>
        <c:auto val="1"/>
        <c:lblAlgn val="ctr"/>
        <c:lblOffset val="100"/>
        <c:noMultiLvlLbl val="0"/>
      </c:catAx>
      <c:valAx>
        <c:axId val="39112704"/>
        <c:scaling>
          <c:orientation val="minMax"/>
          <c:max val="100"/>
        </c:scaling>
        <c:delete val="0"/>
        <c:axPos val="b"/>
        <c:majorGridlines/>
        <c:numFmt formatCode="0" sourceLinked="1"/>
        <c:majorTickMark val="out"/>
        <c:minorTickMark val="none"/>
        <c:tickLblPos val="nextTo"/>
        <c:txPr>
          <a:bodyPr/>
          <a:lstStyle/>
          <a:p>
            <a:pPr>
              <a:defRPr sz="1400"/>
            </a:pPr>
            <a:endParaRPr lang="nb-NO"/>
          </a:p>
        </c:txPr>
        <c:crossAx val="39102720"/>
        <c:crosses val="autoZero"/>
        <c:crossBetween val="between"/>
      </c:valAx>
    </c:plotArea>
    <c:legend>
      <c:legendPos val="b"/>
      <c:layout>
        <c:manualLayout>
          <c:xMode val="edge"/>
          <c:yMode val="edge"/>
          <c:x val="6.4967469865757674E-2"/>
          <c:y val="0.92563019185088369"/>
          <c:w val="0.93503245606923047"/>
          <c:h val="6.6948771916020819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05999424418441"/>
          <c:y val="0.15625694746124405"/>
          <c:w val="0.69966044790454263"/>
          <c:h val="0.62016257452875612"/>
        </c:manualLayout>
      </c:layout>
      <c:barChart>
        <c:barDir val="bar"/>
        <c:grouping val="clustered"/>
        <c:varyColors val="0"/>
        <c:ser>
          <c:idx val="0"/>
          <c:order val="0"/>
          <c:tx>
            <c:strRef>
              <c:f>'Ark1'!$B$1</c:f>
              <c:strCache>
                <c:ptCount val="1"/>
                <c:pt idx="0">
                  <c:v>Foresatt svarer alene (145)</c:v>
                </c:pt>
              </c:strCache>
            </c:strRef>
          </c:tx>
          <c:invertIfNegative val="0"/>
          <c:dLbls>
            <c:spPr>
              <a:noFill/>
              <a:ln>
                <a:noFill/>
              </a:ln>
              <a:effectLst/>
            </c:spPr>
            <c:txPr>
              <a:bodyPr/>
              <a:lstStyle/>
              <a:p>
                <a:pPr>
                  <a:defRPr sz="10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'Ark1'!$A$2:$A$7</c:f>
              <c:strCache>
                <c:ptCount val="6"/>
                <c:pt idx="0">
                  <c:v>Vet ikke</c:v>
                </c:pt>
                <c:pt idx="1">
                  <c:v>Sjeldnere</c:v>
                </c:pt>
                <c:pt idx="2">
                  <c:v>Noen ganger i løpet av en måned</c:v>
                </c:pt>
                <c:pt idx="3">
                  <c:v>Omtrent en gang per uke</c:v>
                </c:pt>
                <c:pt idx="4">
                  <c:v>Noen ganger per uke</c:v>
                </c:pt>
                <c:pt idx="5">
                  <c:v>Nesten hver dag</c:v>
                </c:pt>
              </c:strCache>
            </c:strRef>
          </c:cat>
          <c:val>
            <c:numRef>
              <c:f>'Ark1'!$B$2:$B$7</c:f>
              <c:numCache>
                <c:formatCode>General</c:formatCode>
                <c:ptCount val="6"/>
                <c:pt idx="0">
                  <c:v>22</c:v>
                </c:pt>
                <c:pt idx="1">
                  <c:v>15</c:v>
                </c:pt>
                <c:pt idx="2">
                  <c:v>20</c:v>
                </c:pt>
                <c:pt idx="3">
                  <c:v>14</c:v>
                </c:pt>
                <c:pt idx="4">
                  <c:v>19</c:v>
                </c:pt>
                <c:pt idx="5">
                  <c:v>9</c:v>
                </c:pt>
              </c:numCache>
            </c:numRef>
          </c:val>
          <c:extLst>
            <c:ext xmlns:c16="http://schemas.microsoft.com/office/drawing/2014/chart" uri="{C3380CC4-5D6E-409C-BE32-E72D297353CC}">
              <c16:uniqueId val="{00000000-56B9-4C6B-A94D-2FCBDD5FB564}"/>
            </c:ext>
          </c:extLst>
        </c:ser>
        <c:ser>
          <c:idx val="1"/>
          <c:order val="1"/>
          <c:tx>
            <c:strRef>
              <c:f>'Ark1'!$C$1</c:f>
              <c:strCache>
                <c:ptCount val="1"/>
                <c:pt idx="0">
                  <c:v>Eleven svarer sammen med foresatt (178)</c:v>
                </c:pt>
              </c:strCache>
            </c:strRef>
          </c:tx>
          <c:invertIfNegative val="0"/>
          <c:dLbls>
            <c:spPr>
              <a:noFill/>
              <a:ln>
                <a:noFill/>
              </a:ln>
              <a:effectLst/>
            </c:spPr>
            <c:txPr>
              <a:bodyPr wrap="square" lIns="38100" tIns="19050" rIns="38100" bIns="19050" anchor="ctr">
                <a:spAutoFit/>
              </a:bodyPr>
              <a:lstStyle/>
              <a:p>
                <a:pPr>
                  <a:defRPr sz="10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'Ark1'!$A$2:$A$7</c:f>
              <c:strCache>
                <c:ptCount val="6"/>
                <c:pt idx="0">
                  <c:v>Vet ikke</c:v>
                </c:pt>
                <c:pt idx="1">
                  <c:v>Sjeldnere</c:v>
                </c:pt>
                <c:pt idx="2">
                  <c:v>Noen ganger i løpet av en måned</c:v>
                </c:pt>
                <c:pt idx="3">
                  <c:v>Omtrent en gang per uke</c:v>
                </c:pt>
                <c:pt idx="4">
                  <c:v>Noen ganger per uke</c:v>
                </c:pt>
                <c:pt idx="5">
                  <c:v>Nesten hver dag</c:v>
                </c:pt>
              </c:strCache>
            </c:strRef>
          </c:cat>
          <c:val>
            <c:numRef>
              <c:f>'Ark1'!$C$2:$C$7</c:f>
              <c:numCache>
                <c:formatCode>General</c:formatCode>
                <c:ptCount val="6"/>
                <c:pt idx="0">
                  <c:v>6</c:v>
                </c:pt>
                <c:pt idx="1">
                  <c:v>21</c:v>
                </c:pt>
                <c:pt idx="2">
                  <c:v>16</c:v>
                </c:pt>
                <c:pt idx="3">
                  <c:v>17</c:v>
                </c:pt>
                <c:pt idx="4">
                  <c:v>26</c:v>
                </c:pt>
                <c:pt idx="5">
                  <c:v>14</c:v>
                </c:pt>
              </c:numCache>
            </c:numRef>
          </c:val>
          <c:extLst>
            <c:ext xmlns:c16="http://schemas.microsoft.com/office/drawing/2014/chart" uri="{C3380CC4-5D6E-409C-BE32-E72D297353CC}">
              <c16:uniqueId val="{00000000-130A-4DC7-9C2B-8966DAD9EF03}"/>
            </c:ext>
          </c:extLst>
        </c:ser>
        <c:ser>
          <c:idx val="2"/>
          <c:order val="2"/>
          <c:tx>
            <c:strRef>
              <c:f>'Ark1'!$D$1</c:f>
              <c:strCache>
                <c:ptCount val="1"/>
                <c:pt idx="0">
                  <c:v>Har mottatt spiseredskapet og hatt det med på skolen (323)</c:v>
                </c:pt>
              </c:strCache>
            </c:strRef>
          </c:tx>
          <c:invertIfNegative val="0"/>
          <c:dLbls>
            <c:spPr>
              <a:noFill/>
              <a:ln>
                <a:noFill/>
              </a:ln>
              <a:effectLst/>
            </c:spPr>
            <c:txPr>
              <a:bodyPr wrap="square" lIns="38100" tIns="19050" rIns="38100" bIns="19050" anchor="ctr">
                <a:spAutoFit/>
              </a:bodyPr>
              <a:lstStyle/>
              <a:p>
                <a:pPr>
                  <a:defRPr sz="10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'Ark1'!$A$2:$A$7</c:f>
              <c:strCache>
                <c:ptCount val="6"/>
                <c:pt idx="0">
                  <c:v>Vet ikke</c:v>
                </c:pt>
                <c:pt idx="1">
                  <c:v>Sjeldnere</c:v>
                </c:pt>
                <c:pt idx="2">
                  <c:v>Noen ganger i løpet av en måned</c:v>
                </c:pt>
                <c:pt idx="3">
                  <c:v>Omtrent en gang per uke</c:v>
                </c:pt>
                <c:pt idx="4">
                  <c:v>Noen ganger per uke</c:v>
                </c:pt>
                <c:pt idx="5">
                  <c:v>Nesten hver dag</c:v>
                </c:pt>
              </c:strCache>
            </c:strRef>
          </c:cat>
          <c:val>
            <c:numRef>
              <c:f>'Ark1'!$D$2:$D$7</c:f>
              <c:numCache>
                <c:formatCode>General</c:formatCode>
                <c:ptCount val="6"/>
                <c:pt idx="0">
                  <c:v>13</c:v>
                </c:pt>
                <c:pt idx="1">
                  <c:v>18</c:v>
                </c:pt>
                <c:pt idx="2">
                  <c:v>18</c:v>
                </c:pt>
                <c:pt idx="3">
                  <c:v>16</c:v>
                </c:pt>
                <c:pt idx="4">
                  <c:v>23</c:v>
                </c:pt>
                <c:pt idx="5">
                  <c:v>12</c:v>
                </c:pt>
              </c:numCache>
            </c:numRef>
          </c:val>
          <c:extLst>
            <c:ext xmlns:c16="http://schemas.microsoft.com/office/drawing/2014/chart" uri="{C3380CC4-5D6E-409C-BE32-E72D297353CC}">
              <c16:uniqueId val="{00000001-130A-4DC7-9C2B-8966DAD9EF03}"/>
            </c:ext>
          </c:extLst>
        </c:ser>
        <c:dLbls>
          <c:showLegendKey val="0"/>
          <c:showVal val="0"/>
          <c:showCatName val="0"/>
          <c:showSerName val="0"/>
          <c:showPercent val="0"/>
          <c:showBubbleSize val="0"/>
        </c:dLbls>
        <c:gapWidth val="150"/>
        <c:axId val="52176768"/>
        <c:axId val="52178304"/>
      </c:barChart>
      <c:catAx>
        <c:axId val="52176768"/>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52178304"/>
        <c:crosses val="autoZero"/>
        <c:auto val="1"/>
        <c:lblAlgn val="ctr"/>
        <c:lblOffset val="100"/>
        <c:noMultiLvlLbl val="0"/>
      </c:catAx>
      <c:valAx>
        <c:axId val="52178304"/>
        <c:scaling>
          <c:orientation val="minMax"/>
          <c:max val="40"/>
        </c:scaling>
        <c:delete val="0"/>
        <c:axPos val="b"/>
        <c:majorGridlines/>
        <c:numFmt formatCode="General" sourceLinked="1"/>
        <c:majorTickMark val="out"/>
        <c:minorTickMark val="none"/>
        <c:tickLblPos val="nextTo"/>
        <c:txPr>
          <a:bodyPr/>
          <a:lstStyle/>
          <a:p>
            <a:pPr>
              <a:defRPr sz="1000"/>
            </a:pPr>
            <a:endParaRPr lang="nb-NO"/>
          </a:p>
        </c:txPr>
        <c:crossAx val="52176768"/>
        <c:crosses val="autoZero"/>
        <c:crossBetween val="between"/>
      </c:valAx>
    </c:plotArea>
    <c:legend>
      <c:legendPos val="b"/>
      <c:layout>
        <c:manualLayout>
          <c:xMode val="edge"/>
          <c:yMode val="edge"/>
          <c:x val="0.23692749416731473"/>
          <c:y val="0.86901025547425947"/>
          <c:w val="0.76307252462772979"/>
          <c:h val="0.12158654399826342"/>
        </c:manualLayout>
      </c:layout>
      <c:overlay val="0"/>
      <c:txPr>
        <a:bodyPr/>
        <a:lstStyle/>
        <a:p>
          <a:pPr>
            <a:defRPr sz="10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05999424418441"/>
          <c:y val="0.15625694746124405"/>
          <c:w val="0.69966044790454263"/>
          <c:h val="0.62016257452875612"/>
        </c:manualLayout>
      </c:layout>
      <c:barChart>
        <c:barDir val="bar"/>
        <c:grouping val="clustered"/>
        <c:varyColors val="0"/>
        <c:ser>
          <c:idx val="0"/>
          <c:order val="0"/>
          <c:tx>
            <c:strRef>
              <c:f>'Ark1'!$B$1</c:f>
              <c:strCache>
                <c:ptCount val="1"/>
                <c:pt idx="0">
                  <c:v>Foresatt svarer alene (90)</c:v>
                </c:pt>
              </c:strCache>
            </c:strRef>
          </c:tx>
          <c:invertIfNegative val="0"/>
          <c:dLbls>
            <c:spPr>
              <a:noFill/>
              <a:ln>
                <a:noFill/>
              </a:ln>
              <a:effectLst/>
            </c:spPr>
            <c:txPr>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'Ark1'!$A$2:$A$7</c:f>
              <c:strCache>
                <c:ptCount val="6"/>
                <c:pt idx="0">
                  <c:v>Vet ikke</c:v>
                </c:pt>
                <c:pt idx="1">
                  <c:v>Annet</c:v>
                </c:pt>
                <c:pt idx="2">
                  <c:v>Pære</c:v>
                </c:pt>
                <c:pt idx="3">
                  <c:v>Eple</c:v>
                </c:pt>
                <c:pt idx="4">
                  <c:v>Appelsin</c:v>
                </c:pt>
                <c:pt idx="5">
                  <c:v>Kiwi</c:v>
                </c:pt>
              </c:strCache>
            </c:strRef>
          </c:cat>
          <c:val>
            <c:numRef>
              <c:f>'Ark1'!$B$2:$B$7</c:f>
              <c:numCache>
                <c:formatCode>General</c:formatCode>
                <c:ptCount val="6"/>
                <c:pt idx="0">
                  <c:v>11</c:v>
                </c:pt>
                <c:pt idx="1">
                  <c:v>9</c:v>
                </c:pt>
                <c:pt idx="2">
                  <c:v>10</c:v>
                </c:pt>
                <c:pt idx="3">
                  <c:v>20</c:v>
                </c:pt>
                <c:pt idx="4">
                  <c:v>29</c:v>
                </c:pt>
                <c:pt idx="5">
                  <c:v>72</c:v>
                </c:pt>
              </c:numCache>
            </c:numRef>
          </c:val>
          <c:extLst>
            <c:ext xmlns:c16="http://schemas.microsoft.com/office/drawing/2014/chart" uri="{C3380CC4-5D6E-409C-BE32-E72D297353CC}">
              <c16:uniqueId val="{00000000-56B9-4C6B-A94D-2FCBDD5FB564}"/>
            </c:ext>
          </c:extLst>
        </c:ser>
        <c:ser>
          <c:idx val="1"/>
          <c:order val="1"/>
          <c:tx>
            <c:strRef>
              <c:f>'Ark1'!$C$1</c:f>
              <c:strCache>
                <c:ptCount val="1"/>
                <c:pt idx="0">
                  <c:v>Eleven svarer sammen med foresatt (131)</c:v>
                </c:pt>
              </c:strCache>
            </c:strRef>
          </c:tx>
          <c:invertIfNegative val="0"/>
          <c:dLbls>
            <c:spPr>
              <a:noFill/>
              <a:ln>
                <a:noFill/>
              </a:ln>
              <a:effectLst/>
            </c:spPr>
            <c:txPr>
              <a:bodyPr wrap="square" lIns="38100" tIns="19050" rIns="38100" bIns="19050" anchor="ctr">
                <a:spAutoFit/>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'Ark1'!$A$2:$A$7</c:f>
              <c:strCache>
                <c:ptCount val="6"/>
                <c:pt idx="0">
                  <c:v>Vet ikke</c:v>
                </c:pt>
                <c:pt idx="1">
                  <c:v>Annet</c:v>
                </c:pt>
                <c:pt idx="2">
                  <c:v>Pære</c:v>
                </c:pt>
                <c:pt idx="3">
                  <c:v>Eple</c:v>
                </c:pt>
                <c:pt idx="4">
                  <c:v>Appelsin</c:v>
                </c:pt>
                <c:pt idx="5">
                  <c:v>Kiwi</c:v>
                </c:pt>
              </c:strCache>
            </c:strRef>
          </c:cat>
          <c:val>
            <c:numRef>
              <c:f>'Ark1'!$C$2:$C$7</c:f>
              <c:numCache>
                <c:formatCode>General</c:formatCode>
                <c:ptCount val="6"/>
                <c:pt idx="0">
                  <c:v>4</c:v>
                </c:pt>
                <c:pt idx="1">
                  <c:v>8</c:v>
                </c:pt>
                <c:pt idx="2">
                  <c:v>21</c:v>
                </c:pt>
                <c:pt idx="3">
                  <c:v>30</c:v>
                </c:pt>
                <c:pt idx="4">
                  <c:v>45</c:v>
                </c:pt>
                <c:pt idx="5">
                  <c:v>74</c:v>
                </c:pt>
              </c:numCache>
            </c:numRef>
          </c:val>
          <c:extLst>
            <c:ext xmlns:c16="http://schemas.microsoft.com/office/drawing/2014/chart" uri="{C3380CC4-5D6E-409C-BE32-E72D297353CC}">
              <c16:uniqueId val="{00000000-130A-4DC7-9C2B-8966DAD9EF03}"/>
            </c:ext>
          </c:extLst>
        </c:ser>
        <c:ser>
          <c:idx val="2"/>
          <c:order val="2"/>
          <c:tx>
            <c:strRef>
              <c:f>'Ark1'!$D$1</c:f>
              <c:strCache>
                <c:ptCount val="1"/>
                <c:pt idx="0">
                  <c:v>Har mottatt spiseredskapet og brukt det på skolen (221)</c:v>
                </c:pt>
              </c:strCache>
            </c:strRef>
          </c:tx>
          <c:invertIfNegative val="0"/>
          <c:dLbls>
            <c:spPr>
              <a:noFill/>
              <a:ln>
                <a:noFill/>
              </a:ln>
              <a:effectLst/>
            </c:spPr>
            <c:txPr>
              <a:bodyPr wrap="square" lIns="38100" tIns="19050" rIns="38100" bIns="19050" anchor="ctr">
                <a:spAutoFit/>
              </a:bodyPr>
              <a:lstStyle/>
              <a:p>
                <a:pPr>
                  <a:defRPr sz="12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'Ark1'!$A$2:$A$7</c:f>
              <c:strCache>
                <c:ptCount val="6"/>
                <c:pt idx="0">
                  <c:v>Vet ikke</c:v>
                </c:pt>
                <c:pt idx="1">
                  <c:v>Annet</c:v>
                </c:pt>
                <c:pt idx="2">
                  <c:v>Pære</c:v>
                </c:pt>
                <c:pt idx="3">
                  <c:v>Eple</c:v>
                </c:pt>
                <c:pt idx="4">
                  <c:v>Appelsin</c:v>
                </c:pt>
                <c:pt idx="5">
                  <c:v>Kiwi</c:v>
                </c:pt>
              </c:strCache>
            </c:strRef>
          </c:cat>
          <c:val>
            <c:numRef>
              <c:f>'Ark1'!$D$2:$D$7</c:f>
              <c:numCache>
                <c:formatCode>General</c:formatCode>
                <c:ptCount val="6"/>
                <c:pt idx="0">
                  <c:v>7</c:v>
                </c:pt>
                <c:pt idx="1">
                  <c:v>8</c:v>
                </c:pt>
                <c:pt idx="2">
                  <c:v>16</c:v>
                </c:pt>
                <c:pt idx="3">
                  <c:v>26</c:v>
                </c:pt>
                <c:pt idx="4">
                  <c:v>39</c:v>
                </c:pt>
                <c:pt idx="5">
                  <c:v>73</c:v>
                </c:pt>
              </c:numCache>
            </c:numRef>
          </c:val>
          <c:extLst>
            <c:ext xmlns:c16="http://schemas.microsoft.com/office/drawing/2014/chart" uri="{C3380CC4-5D6E-409C-BE32-E72D297353CC}">
              <c16:uniqueId val="{00000001-130A-4DC7-9C2B-8966DAD9EF03}"/>
            </c:ext>
          </c:extLst>
        </c:ser>
        <c:dLbls>
          <c:showLegendKey val="0"/>
          <c:showVal val="0"/>
          <c:showCatName val="0"/>
          <c:showSerName val="0"/>
          <c:showPercent val="0"/>
          <c:showBubbleSize val="0"/>
        </c:dLbls>
        <c:gapWidth val="150"/>
        <c:axId val="52176768"/>
        <c:axId val="52178304"/>
      </c:barChart>
      <c:catAx>
        <c:axId val="52176768"/>
        <c:scaling>
          <c:orientation val="minMax"/>
        </c:scaling>
        <c:delete val="0"/>
        <c:axPos val="l"/>
        <c:numFmt formatCode="General" sourceLinked="1"/>
        <c:majorTickMark val="out"/>
        <c:minorTickMark val="none"/>
        <c:tickLblPos val="nextTo"/>
        <c:txPr>
          <a:bodyPr/>
          <a:lstStyle/>
          <a:p>
            <a:pPr>
              <a:defRPr sz="1000" b="1" baseline="0"/>
            </a:pPr>
            <a:endParaRPr lang="nb-NO"/>
          </a:p>
        </c:txPr>
        <c:crossAx val="52178304"/>
        <c:crosses val="autoZero"/>
        <c:auto val="1"/>
        <c:lblAlgn val="ctr"/>
        <c:lblOffset val="100"/>
        <c:noMultiLvlLbl val="0"/>
      </c:catAx>
      <c:valAx>
        <c:axId val="52178304"/>
        <c:scaling>
          <c:orientation val="minMax"/>
          <c:max val="100"/>
        </c:scaling>
        <c:delete val="0"/>
        <c:axPos val="b"/>
        <c:majorGridlines/>
        <c:numFmt formatCode="General" sourceLinked="1"/>
        <c:majorTickMark val="out"/>
        <c:minorTickMark val="none"/>
        <c:tickLblPos val="nextTo"/>
        <c:txPr>
          <a:bodyPr/>
          <a:lstStyle/>
          <a:p>
            <a:pPr>
              <a:defRPr sz="1000"/>
            </a:pPr>
            <a:endParaRPr lang="nb-NO"/>
          </a:p>
        </c:txPr>
        <c:crossAx val="52176768"/>
        <c:crosses val="autoZero"/>
        <c:crossBetween val="between"/>
      </c:valAx>
    </c:plotArea>
    <c:legend>
      <c:legendPos val="b"/>
      <c:layout>
        <c:manualLayout>
          <c:xMode val="edge"/>
          <c:yMode val="edge"/>
          <c:x val="0.23692749416731473"/>
          <c:y val="0.86901025547425947"/>
          <c:w val="0.76307252462772979"/>
          <c:h val="0.12158654399826342"/>
        </c:manualLayout>
      </c:layout>
      <c:overlay val="0"/>
      <c:txPr>
        <a:bodyPr/>
        <a:lstStyle/>
        <a:p>
          <a:pPr>
            <a:defRPr sz="1000"/>
          </a:pPr>
          <a:endParaRPr lang="nb-NO"/>
        </a:p>
      </c:txPr>
    </c:legend>
    <c:plotVisOnly val="1"/>
    <c:dispBlanksAs val="gap"/>
    <c:showDLblsOverMax val="0"/>
  </c:chart>
  <c:txPr>
    <a:bodyPr/>
    <a:lstStyle/>
    <a:p>
      <a:pPr>
        <a:defRPr sz="1800"/>
      </a:pPr>
      <a:endParaRPr lang="nb-N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4"/>
            <a:ext cx="2944931" cy="494414"/>
          </a:xfrm>
          <a:prstGeom prst="rect">
            <a:avLst/>
          </a:prstGeom>
        </p:spPr>
        <p:txBody>
          <a:bodyPr vert="horz" lIns="90189" tIns="45095" rIns="90189" bIns="45095" rtlCol="0"/>
          <a:lstStyle>
            <a:lvl1pPr algn="l">
              <a:defRPr sz="1100"/>
            </a:lvl1pPr>
          </a:lstStyle>
          <a:p>
            <a:endParaRPr lang="nb-NO"/>
          </a:p>
        </p:txBody>
      </p:sp>
      <p:sp>
        <p:nvSpPr>
          <p:cNvPr id="3" name="Plassholder for dato 2"/>
          <p:cNvSpPr>
            <a:spLocks noGrp="1"/>
          </p:cNvSpPr>
          <p:nvPr>
            <p:ph type="dt" sz="quarter" idx="1"/>
          </p:nvPr>
        </p:nvSpPr>
        <p:spPr>
          <a:xfrm>
            <a:off x="3851187" y="4"/>
            <a:ext cx="2944931" cy="494414"/>
          </a:xfrm>
          <a:prstGeom prst="rect">
            <a:avLst/>
          </a:prstGeom>
        </p:spPr>
        <p:txBody>
          <a:bodyPr vert="horz" lIns="90189" tIns="45095" rIns="90189" bIns="45095" rtlCol="0"/>
          <a:lstStyle>
            <a:lvl1pPr algn="r">
              <a:defRPr sz="1100"/>
            </a:lvl1pPr>
          </a:lstStyle>
          <a:p>
            <a:fld id="{0C54A8B4-AC2D-4373-A302-8BE753B722A2}" type="datetimeFigureOut">
              <a:rPr lang="nb-NO" smtClean="0"/>
              <a:pPr/>
              <a:t>13.05.2019</a:t>
            </a:fld>
            <a:endParaRPr lang="nb-NO"/>
          </a:p>
        </p:txBody>
      </p:sp>
      <p:sp>
        <p:nvSpPr>
          <p:cNvPr id="4" name="Plassholder for bunntekst 3"/>
          <p:cNvSpPr>
            <a:spLocks noGrp="1"/>
          </p:cNvSpPr>
          <p:nvPr>
            <p:ph type="ftr" sz="quarter" idx="2"/>
          </p:nvPr>
        </p:nvSpPr>
        <p:spPr>
          <a:xfrm>
            <a:off x="3" y="9376693"/>
            <a:ext cx="2944931" cy="494414"/>
          </a:xfrm>
          <a:prstGeom prst="rect">
            <a:avLst/>
          </a:prstGeom>
        </p:spPr>
        <p:txBody>
          <a:bodyPr vert="horz" lIns="90189" tIns="45095" rIns="90189" bIns="45095" rtlCol="0" anchor="b"/>
          <a:lstStyle>
            <a:lvl1pPr algn="l">
              <a:defRPr sz="1100"/>
            </a:lvl1pPr>
          </a:lstStyle>
          <a:p>
            <a:endParaRPr lang="nb-NO"/>
          </a:p>
        </p:txBody>
      </p:sp>
      <p:sp>
        <p:nvSpPr>
          <p:cNvPr id="5" name="Plassholder for lysbildenummer 4"/>
          <p:cNvSpPr>
            <a:spLocks noGrp="1"/>
          </p:cNvSpPr>
          <p:nvPr>
            <p:ph type="sldNum" sz="quarter" idx="3"/>
          </p:nvPr>
        </p:nvSpPr>
        <p:spPr>
          <a:xfrm>
            <a:off x="3851187" y="9376693"/>
            <a:ext cx="2944931" cy="494414"/>
          </a:xfrm>
          <a:prstGeom prst="rect">
            <a:avLst/>
          </a:prstGeom>
        </p:spPr>
        <p:txBody>
          <a:bodyPr vert="horz" lIns="90189" tIns="45095" rIns="90189" bIns="45095" rtlCol="0" anchor="b"/>
          <a:lstStyle>
            <a:lvl1pPr algn="r">
              <a:defRPr sz="1100"/>
            </a:lvl1pPr>
          </a:lstStyle>
          <a:p>
            <a:fld id="{42430A87-D010-4BB0-AFBB-BD58E8289E74}" type="slidenum">
              <a:rPr lang="nb-NO" smtClean="0"/>
              <a:pPr/>
              <a:t>‹#›</a:t>
            </a:fld>
            <a:endParaRPr lang="nb-NO"/>
          </a:p>
        </p:txBody>
      </p:sp>
    </p:spTree>
    <p:extLst>
      <p:ext uri="{BB962C8B-B14F-4D97-AF65-F5344CB8AC3E}">
        <p14:creationId xmlns:p14="http://schemas.microsoft.com/office/powerpoint/2010/main" val="1806376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0" y="5"/>
            <a:ext cx="2945660" cy="493633"/>
          </a:xfrm>
          <a:prstGeom prst="rect">
            <a:avLst/>
          </a:prstGeom>
        </p:spPr>
        <p:txBody>
          <a:bodyPr vert="horz" lIns="95628" tIns="47816" rIns="95628" bIns="47816" rtlCol="0"/>
          <a:lstStyle>
            <a:lvl1pPr algn="l">
              <a:defRPr sz="1300"/>
            </a:lvl1pPr>
          </a:lstStyle>
          <a:p>
            <a:endParaRPr lang="nb-NO"/>
          </a:p>
        </p:txBody>
      </p:sp>
      <p:sp>
        <p:nvSpPr>
          <p:cNvPr id="3" name="Plassholder for dato 2"/>
          <p:cNvSpPr>
            <a:spLocks noGrp="1"/>
          </p:cNvSpPr>
          <p:nvPr>
            <p:ph type="dt" idx="1"/>
          </p:nvPr>
        </p:nvSpPr>
        <p:spPr>
          <a:xfrm>
            <a:off x="3850453" y="5"/>
            <a:ext cx="2945660" cy="493633"/>
          </a:xfrm>
          <a:prstGeom prst="rect">
            <a:avLst/>
          </a:prstGeom>
        </p:spPr>
        <p:txBody>
          <a:bodyPr vert="horz" lIns="95628" tIns="47816" rIns="95628" bIns="47816" rtlCol="0"/>
          <a:lstStyle>
            <a:lvl1pPr algn="r">
              <a:defRPr sz="1300"/>
            </a:lvl1pPr>
          </a:lstStyle>
          <a:p>
            <a:fld id="{E192F276-3A7E-44D2-93EB-B7D86A6EC0D6}" type="datetimeFigureOut">
              <a:rPr lang="nb-NO" smtClean="0"/>
              <a:pPr/>
              <a:t>13.05.2019</a:t>
            </a:fld>
            <a:endParaRPr lang="nb-NO"/>
          </a:p>
        </p:txBody>
      </p:sp>
      <p:sp>
        <p:nvSpPr>
          <p:cNvPr id="4" name="Plassholder for lysbilde 3"/>
          <p:cNvSpPr>
            <a:spLocks noGrp="1" noRot="1" noChangeAspect="1"/>
          </p:cNvSpPr>
          <p:nvPr>
            <p:ph type="sldImg" idx="2"/>
          </p:nvPr>
        </p:nvSpPr>
        <p:spPr>
          <a:xfrm>
            <a:off x="933450" y="742950"/>
            <a:ext cx="4930775" cy="3698875"/>
          </a:xfrm>
          <a:prstGeom prst="rect">
            <a:avLst/>
          </a:prstGeom>
          <a:noFill/>
          <a:ln w="12700">
            <a:solidFill>
              <a:prstClr val="black"/>
            </a:solidFill>
          </a:ln>
        </p:spPr>
        <p:txBody>
          <a:bodyPr vert="horz" lIns="95628" tIns="47816" rIns="95628" bIns="47816" rtlCol="0" anchor="ctr"/>
          <a:lstStyle/>
          <a:p>
            <a:endParaRPr lang="nb-NO"/>
          </a:p>
        </p:txBody>
      </p:sp>
      <p:sp>
        <p:nvSpPr>
          <p:cNvPr id="5" name="Plassholder for notater 4"/>
          <p:cNvSpPr>
            <a:spLocks noGrp="1"/>
          </p:cNvSpPr>
          <p:nvPr>
            <p:ph type="body" sz="quarter" idx="3"/>
          </p:nvPr>
        </p:nvSpPr>
        <p:spPr>
          <a:xfrm>
            <a:off x="679768" y="4689520"/>
            <a:ext cx="5438140" cy="4442698"/>
          </a:xfrm>
          <a:prstGeom prst="rect">
            <a:avLst/>
          </a:prstGeom>
        </p:spPr>
        <p:txBody>
          <a:bodyPr vert="horz" lIns="95628" tIns="47816" rIns="95628" bIns="47816"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0" y="9377322"/>
            <a:ext cx="2945660" cy="493633"/>
          </a:xfrm>
          <a:prstGeom prst="rect">
            <a:avLst/>
          </a:prstGeom>
        </p:spPr>
        <p:txBody>
          <a:bodyPr vert="horz" lIns="95628" tIns="47816" rIns="95628" bIns="47816" rtlCol="0" anchor="b"/>
          <a:lstStyle>
            <a:lvl1pPr algn="l">
              <a:defRPr sz="1300"/>
            </a:lvl1pPr>
          </a:lstStyle>
          <a:p>
            <a:endParaRPr lang="nb-NO"/>
          </a:p>
        </p:txBody>
      </p:sp>
      <p:sp>
        <p:nvSpPr>
          <p:cNvPr id="7" name="Plassholder for lysbildenummer 6"/>
          <p:cNvSpPr>
            <a:spLocks noGrp="1"/>
          </p:cNvSpPr>
          <p:nvPr>
            <p:ph type="sldNum" sz="quarter" idx="5"/>
          </p:nvPr>
        </p:nvSpPr>
        <p:spPr>
          <a:xfrm>
            <a:off x="3850453" y="9377322"/>
            <a:ext cx="2945660" cy="493633"/>
          </a:xfrm>
          <a:prstGeom prst="rect">
            <a:avLst/>
          </a:prstGeom>
        </p:spPr>
        <p:txBody>
          <a:bodyPr vert="horz" lIns="95628" tIns="47816" rIns="95628" bIns="47816" rtlCol="0" anchor="b"/>
          <a:lstStyle>
            <a:lvl1pPr algn="r">
              <a:defRPr sz="1300"/>
            </a:lvl1pPr>
          </a:lstStyle>
          <a:p>
            <a:fld id="{C790F578-5794-4414-B577-2C818EFB01CD}" type="slidenum">
              <a:rPr lang="nb-NO" smtClean="0"/>
              <a:pPr/>
              <a:t>‹#›</a:t>
            </a:fld>
            <a:endParaRPr lang="nb-NO"/>
          </a:p>
        </p:txBody>
      </p:sp>
    </p:spTree>
    <p:extLst>
      <p:ext uri="{BB962C8B-B14F-4D97-AF65-F5344CB8AC3E}">
        <p14:creationId xmlns:p14="http://schemas.microsoft.com/office/powerpoint/2010/main" val="3867469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a:t>
            </a:fld>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10</a:t>
            </a:fld>
            <a:endParaRPr lang="nb-NO"/>
          </a:p>
        </p:txBody>
      </p:sp>
    </p:spTree>
    <p:extLst>
      <p:ext uri="{BB962C8B-B14F-4D97-AF65-F5344CB8AC3E}">
        <p14:creationId xmlns:p14="http://schemas.microsoft.com/office/powerpoint/2010/main" val="1280244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11</a:t>
            </a:fld>
            <a:endParaRPr lang="nb-NO"/>
          </a:p>
        </p:txBody>
      </p:sp>
    </p:spTree>
    <p:extLst>
      <p:ext uri="{BB962C8B-B14F-4D97-AF65-F5344CB8AC3E}">
        <p14:creationId xmlns:p14="http://schemas.microsoft.com/office/powerpoint/2010/main" val="3069099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13</a:t>
            </a:fld>
            <a:endParaRPr lang="nb-NO"/>
          </a:p>
        </p:txBody>
      </p:sp>
    </p:spTree>
    <p:extLst>
      <p:ext uri="{BB962C8B-B14F-4D97-AF65-F5344CB8AC3E}">
        <p14:creationId xmlns:p14="http://schemas.microsoft.com/office/powerpoint/2010/main" val="2725291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14</a:t>
            </a:fld>
            <a:endParaRPr lang="nb-NO"/>
          </a:p>
        </p:txBody>
      </p:sp>
    </p:spTree>
    <p:extLst>
      <p:ext uri="{BB962C8B-B14F-4D97-AF65-F5344CB8AC3E}">
        <p14:creationId xmlns:p14="http://schemas.microsoft.com/office/powerpoint/2010/main" val="257814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15</a:t>
            </a:fld>
            <a:endParaRPr lang="nb-NO"/>
          </a:p>
        </p:txBody>
      </p:sp>
    </p:spTree>
    <p:extLst>
      <p:ext uri="{BB962C8B-B14F-4D97-AF65-F5344CB8AC3E}">
        <p14:creationId xmlns:p14="http://schemas.microsoft.com/office/powerpoint/2010/main" val="3488708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16</a:t>
            </a:fld>
            <a:endParaRPr lang="nb-NO"/>
          </a:p>
        </p:txBody>
      </p:sp>
    </p:spTree>
    <p:extLst>
      <p:ext uri="{BB962C8B-B14F-4D97-AF65-F5344CB8AC3E}">
        <p14:creationId xmlns:p14="http://schemas.microsoft.com/office/powerpoint/2010/main" val="2686654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2</a:t>
            </a:fld>
            <a:endParaRPr lang="nb-NO"/>
          </a:p>
        </p:txBody>
      </p:sp>
    </p:spTree>
    <p:extLst>
      <p:ext uri="{BB962C8B-B14F-4D97-AF65-F5344CB8AC3E}">
        <p14:creationId xmlns:p14="http://schemas.microsoft.com/office/powerpoint/2010/main" val="1943554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3</a:t>
            </a:fld>
            <a:endParaRPr lang="nb-NO"/>
          </a:p>
        </p:txBody>
      </p:sp>
    </p:spTree>
    <p:extLst>
      <p:ext uri="{BB962C8B-B14F-4D97-AF65-F5344CB8AC3E}">
        <p14:creationId xmlns:p14="http://schemas.microsoft.com/office/powerpoint/2010/main" val="1463850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4</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5</a:t>
            </a:fld>
            <a:endParaRPr lang="nb-NO"/>
          </a:p>
        </p:txBody>
      </p:sp>
    </p:spTree>
    <p:extLst>
      <p:ext uri="{BB962C8B-B14F-4D97-AF65-F5344CB8AC3E}">
        <p14:creationId xmlns:p14="http://schemas.microsoft.com/office/powerpoint/2010/main" val="351127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6</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7</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8</a:t>
            </a:fld>
            <a:endParaRPr lang="nb-NO"/>
          </a:p>
        </p:txBody>
      </p:sp>
    </p:spTree>
    <p:extLst>
      <p:ext uri="{BB962C8B-B14F-4D97-AF65-F5344CB8AC3E}">
        <p14:creationId xmlns:p14="http://schemas.microsoft.com/office/powerpoint/2010/main" val="3898926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C790F578-5794-4414-B577-2C818EFB01CD}" type="slidenum">
              <a:rPr lang="nb-NO" smtClean="0"/>
              <a:pPr/>
              <a:t>9</a:t>
            </a:fld>
            <a:endParaRPr lang="nb-NO"/>
          </a:p>
        </p:txBody>
      </p:sp>
    </p:spTree>
    <p:extLst>
      <p:ext uri="{BB962C8B-B14F-4D97-AF65-F5344CB8AC3E}">
        <p14:creationId xmlns:p14="http://schemas.microsoft.com/office/powerpoint/2010/main" val="157043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642918"/>
            <a:ext cx="8229600" cy="774720"/>
          </a:xfrm>
        </p:spPr>
        <p:txBody>
          <a:bodyPr>
            <a:normAutofit/>
          </a:bodyPr>
          <a:lstStyle>
            <a:lvl1pPr>
              <a:defRPr sz="2400"/>
            </a:lvl1pPr>
          </a:lstStyle>
          <a:p>
            <a:r>
              <a:rPr lang="nb-NO"/>
              <a:t>Klikk for å redigere tittelstil</a:t>
            </a:r>
          </a:p>
        </p:txBody>
      </p:sp>
      <p:sp>
        <p:nvSpPr>
          <p:cNvPr id="3" name="Plassholder for innhold 2"/>
          <p:cNvSpPr>
            <a:spLocks noGrp="1"/>
          </p:cNvSpPr>
          <p:nvPr>
            <p:ph idx="1"/>
          </p:nvPr>
        </p:nvSpPr>
        <p:spPr>
          <a:xfrm>
            <a:off x="642910" y="1500174"/>
            <a:ext cx="8229600" cy="452596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1E3BB9C-C605-4090-8429-B0327B6F14C6}" type="slidenum">
              <a:rPr lang="nb-NO" smtClean="0"/>
              <a:pPr/>
              <a:t>‹#›</a:t>
            </a:fld>
            <a:endParaRPr lang="nb-NO"/>
          </a:p>
        </p:txBody>
      </p:sp>
      <p:sp>
        <p:nvSpPr>
          <p:cNvPr id="8" name="Rektangel 7"/>
          <p:cNvSpPr/>
          <p:nvPr userDrawn="1"/>
        </p:nvSpPr>
        <p:spPr>
          <a:xfrm>
            <a:off x="1714480" y="500042"/>
            <a:ext cx="7429520" cy="45719"/>
          </a:xfrm>
          <a:prstGeom prst="rect">
            <a:avLst/>
          </a:prstGeom>
          <a:gradFill>
            <a:gsLst>
              <a:gs pos="0">
                <a:srgbClr val="FFF200"/>
              </a:gs>
              <a:gs pos="45000">
                <a:srgbClr val="FF7A00"/>
              </a:gs>
              <a:gs pos="70000">
                <a:srgbClr val="FF0300"/>
              </a:gs>
              <a:gs pos="100000">
                <a:srgbClr val="4D0808"/>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FF0000"/>
              </a:solidFill>
            </a:endParaRPr>
          </a:p>
        </p:txBody>
      </p:sp>
      <p:sp>
        <p:nvSpPr>
          <p:cNvPr id="9" name="Rektangel 8"/>
          <p:cNvSpPr/>
          <p:nvPr userDrawn="1"/>
        </p:nvSpPr>
        <p:spPr>
          <a:xfrm>
            <a:off x="3643306" y="285728"/>
            <a:ext cx="1071570" cy="214314"/>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FF0000"/>
              </a:solidFill>
            </a:endParaRPr>
          </a:p>
        </p:txBody>
      </p:sp>
      <p:sp>
        <p:nvSpPr>
          <p:cNvPr id="10" name="Rektangel 9"/>
          <p:cNvSpPr/>
          <p:nvPr userDrawn="1"/>
        </p:nvSpPr>
        <p:spPr>
          <a:xfrm>
            <a:off x="3643306" y="571480"/>
            <a:ext cx="1143008" cy="142876"/>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FF0000"/>
              </a:solidFill>
            </a:endParaRPr>
          </a:p>
        </p:txBody>
      </p:sp>
      <p:pic>
        <p:nvPicPr>
          <p:cNvPr id="3074" name="Picture 2" descr="S:\2009\skolefrukt\Materiell\Logoer\Skolefrukt_no_logo.jpg"/>
          <p:cNvPicPr>
            <a:picLocks noChangeAspect="1" noChangeArrowheads="1"/>
          </p:cNvPicPr>
          <p:nvPr userDrawn="1"/>
        </p:nvPicPr>
        <p:blipFill>
          <a:blip r:embed="rId2" cstate="print"/>
          <a:srcRect/>
          <a:stretch>
            <a:fillRect/>
          </a:stretch>
        </p:blipFill>
        <p:spPr bwMode="auto">
          <a:xfrm>
            <a:off x="142845" y="99181"/>
            <a:ext cx="2286016" cy="686613"/>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78C4731-D8EB-4F15-8D67-05529698B0E7}" type="datetimeFigureOut">
              <a:rPr lang="nb-NO" smtClean="0"/>
              <a:pPr/>
              <a:t>13.05.2019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1E3BB9C-C605-4090-8429-B0327B6F14C6}"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C4731-D8EB-4F15-8D67-05529698B0E7}" type="datetimeFigureOut">
              <a:rPr lang="nb-NO" smtClean="0"/>
              <a:pPr/>
              <a:t>13.05.2019</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3BB9C-C605-4090-8429-B0327B6F14C6}"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hart" Target="../charts/chart1.xml"/><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hart" Target="../charts/chart4.xml"/><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b-NO" sz="3200" dirty="0"/>
              <a:t>Undersøkelse om spiseredskap for Skolefrukt</a:t>
            </a:r>
          </a:p>
        </p:txBody>
      </p:sp>
      <p:sp>
        <p:nvSpPr>
          <p:cNvPr id="3" name="Undertittel 2"/>
          <p:cNvSpPr>
            <a:spLocks noGrp="1"/>
          </p:cNvSpPr>
          <p:nvPr>
            <p:ph type="subTitle" idx="1"/>
          </p:nvPr>
        </p:nvSpPr>
        <p:spPr>
          <a:xfrm>
            <a:off x="1371600" y="4593866"/>
            <a:ext cx="6400800" cy="1752600"/>
          </a:xfrm>
        </p:spPr>
        <p:txBody>
          <a:bodyPr>
            <a:normAutofit/>
          </a:bodyPr>
          <a:lstStyle/>
          <a:p>
            <a:r>
              <a:rPr lang="nb-NO" dirty="0"/>
              <a:t>Rapport</a:t>
            </a:r>
          </a:p>
          <a:p>
            <a:endParaRPr lang="nb-NO" dirty="0"/>
          </a:p>
          <a:p>
            <a:r>
              <a:rPr lang="nb-NO" sz="1700" dirty="0"/>
              <a:t>Gjennomført april 2019 med Questback</a:t>
            </a:r>
          </a:p>
        </p:txBody>
      </p:sp>
      <p:sp>
        <p:nvSpPr>
          <p:cNvPr id="6" name="Rektangel 5"/>
          <p:cNvSpPr/>
          <p:nvPr/>
        </p:nvSpPr>
        <p:spPr>
          <a:xfrm>
            <a:off x="0" y="2071678"/>
            <a:ext cx="9144000" cy="71438"/>
          </a:xfrm>
          <a:prstGeom prst="rect">
            <a:avLst/>
          </a:prstGeom>
          <a:gradFill>
            <a:gsLst>
              <a:gs pos="0">
                <a:srgbClr val="FFF200"/>
              </a:gs>
              <a:gs pos="45000">
                <a:srgbClr val="FF7A00"/>
              </a:gs>
              <a:gs pos="70000">
                <a:srgbClr val="FF0300"/>
              </a:gs>
              <a:gs pos="100000">
                <a:srgbClr val="4D0808"/>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FF0000"/>
              </a:solidFill>
            </a:endParaRPr>
          </a:p>
        </p:txBody>
      </p:sp>
      <p:pic>
        <p:nvPicPr>
          <p:cNvPr id="2050" name="Picture 2" descr="S:\2009\skolefrukt\Materiell\Logoer\Skolefrukt_no_logo.jpg"/>
          <p:cNvPicPr>
            <a:picLocks noChangeAspect="1" noChangeArrowheads="1"/>
          </p:cNvPicPr>
          <p:nvPr/>
        </p:nvPicPr>
        <p:blipFill>
          <a:blip r:embed="rId3" cstate="print"/>
          <a:srcRect/>
          <a:stretch>
            <a:fillRect/>
          </a:stretch>
        </p:blipFill>
        <p:spPr bwMode="auto">
          <a:xfrm>
            <a:off x="285720" y="428604"/>
            <a:ext cx="2695575" cy="809625"/>
          </a:xfrm>
          <a:prstGeom prst="rect">
            <a:avLst/>
          </a:prstGeom>
          <a:noFill/>
        </p:spPr>
      </p:pic>
      <p:pic>
        <p:nvPicPr>
          <p:cNvPr id="2052" name="Picture 4" descr="S:\2009\skolefrukt\Materiell\Logoer\Skolefrukt_eplekjekk.jpg"/>
          <p:cNvPicPr>
            <a:picLocks noChangeAspect="1" noChangeArrowheads="1"/>
          </p:cNvPicPr>
          <p:nvPr/>
        </p:nvPicPr>
        <p:blipFill>
          <a:blip r:embed="rId4" cstate="print"/>
          <a:srcRect/>
          <a:stretch>
            <a:fillRect/>
          </a:stretch>
        </p:blipFill>
        <p:spPr bwMode="auto">
          <a:xfrm>
            <a:off x="4643438" y="142852"/>
            <a:ext cx="1633539" cy="1633539"/>
          </a:xfrm>
          <a:prstGeom prst="rect">
            <a:avLst/>
          </a:prstGeom>
          <a:noFill/>
        </p:spPr>
      </p:pic>
      <p:pic>
        <p:nvPicPr>
          <p:cNvPr id="2053" name="Picture 5" descr="S:\2009\skolefrukt\Materiell\Logoer\Skolefrukt_paera.jpg"/>
          <p:cNvPicPr>
            <a:picLocks noChangeAspect="1" noChangeArrowheads="1"/>
          </p:cNvPicPr>
          <p:nvPr/>
        </p:nvPicPr>
        <p:blipFill>
          <a:blip r:embed="rId5" cstate="print"/>
          <a:srcRect/>
          <a:stretch>
            <a:fillRect/>
          </a:stretch>
        </p:blipFill>
        <p:spPr bwMode="auto">
          <a:xfrm>
            <a:off x="6429388" y="142852"/>
            <a:ext cx="1643074" cy="1643074"/>
          </a:xfrm>
          <a:prstGeom prst="rect">
            <a:avLst/>
          </a:prstGeom>
          <a:noFill/>
        </p:spPr>
      </p:pic>
      <p:sp>
        <p:nvSpPr>
          <p:cNvPr id="8" name="Rektangel 7"/>
          <p:cNvSpPr/>
          <p:nvPr/>
        </p:nvSpPr>
        <p:spPr>
          <a:xfrm>
            <a:off x="5436096" y="1556792"/>
            <a:ext cx="64807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p:cNvSpPr/>
          <p:nvPr/>
        </p:nvSpPr>
        <p:spPr>
          <a:xfrm>
            <a:off x="7236296" y="1556792"/>
            <a:ext cx="64807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Picture 2" descr="https://web2.questback.com/media/questmedia.ashx?mid=823363&amp;spp=kRlCEWZJ4a2EVmIn2WAVpA2&amp;thumb=0">
            <a:extLst>
              <a:ext uri="{FF2B5EF4-FFF2-40B4-BE49-F238E27FC236}">
                <a16:creationId xmlns:a16="http://schemas.microsoft.com/office/drawing/2014/main" id="{5965D3C9-DC2E-4A66-804A-E9714D81317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13475" y="3311507"/>
            <a:ext cx="2317049" cy="902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465587"/>
            <a:ext cx="8246150" cy="1131608"/>
          </a:xfrm>
        </p:spPr>
        <p:txBody>
          <a:bodyPr>
            <a:noAutofit/>
          </a:bodyPr>
          <a:lstStyle/>
          <a:p>
            <a:pPr algn="l"/>
            <a:r>
              <a:rPr lang="nb-NO" sz="1800" dirty="0"/>
              <a:t>Det som blir likt med redskapet er multifunksjonen, og at en kan skjære frukten og at det blir enklere å spise den. Bra til flere frukter, kiwi og appelsin blir oftest nevnt.</a:t>
            </a:r>
          </a:p>
        </p:txBody>
      </p:sp>
      <p:sp>
        <p:nvSpPr>
          <p:cNvPr id="8" name="TekstSylinder 7"/>
          <p:cNvSpPr txBox="1"/>
          <p:nvPr/>
        </p:nvSpPr>
        <p:spPr>
          <a:xfrm>
            <a:off x="532804" y="1332766"/>
            <a:ext cx="4699155" cy="400110"/>
          </a:xfrm>
          <a:prstGeom prst="rect">
            <a:avLst/>
          </a:prstGeom>
          <a:noFill/>
        </p:spPr>
        <p:txBody>
          <a:bodyPr wrap="square" rtlCol="0">
            <a:spAutoFit/>
          </a:bodyPr>
          <a:lstStyle/>
          <a:p>
            <a:r>
              <a:rPr lang="nb-NO" sz="1000" b="1" i="1" dirty="0"/>
              <a:t>Spørsmål til foresatt og elev som har svart fra 4 til 6 på skalaen hvor 6 er liker svært godt og 1 er liker svært dårlig: Hva var det eleven likte med dette spiseredskapet? </a:t>
            </a:r>
            <a:endParaRPr lang="nb-NO" sz="1000" i="1" dirty="0"/>
          </a:p>
        </p:txBody>
      </p:sp>
      <p:pic>
        <p:nvPicPr>
          <p:cNvPr id="5" name="Bilde 4">
            <a:extLst>
              <a:ext uri="{FF2B5EF4-FFF2-40B4-BE49-F238E27FC236}">
                <a16:creationId xmlns:a16="http://schemas.microsoft.com/office/drawing/2014/main" id="{366DD315-7CA8-4839-9A8B-D3DB1C433E6A}"/>
              </a:ext>
            </a:extLst>
          </p:cNvPr>
          <p:cNvPicPr>
            <a:picLocks noChangeAspect="1"/>
          </p:cNvPicPr>
          <p:nvPr/>
        </p:nvPicPr>
        <p:blipFill>
          <a:blip r:embed="rId3"/>
          <a:stretch>
            <a:fillRect/>
          </a:stretch>
        </p:blipFill>
        <p:spPr>
          <a:xfrm>
            <a:off x="3332072" y="1868557"/>
            <a:ext cx="4624863" cy="4699055"/>
          </a:xfrm>
          <a:prstGeom prst="rect">
            <a:avLst/>
          </a:prstGeom>
        </p:spPr>
      </p:pic>
      <p:pic>
        <p:nvPicPr>
          <p:cNvPr id="6" name="Bilde 5">
            <a:extLst>
              <a:ext uri="{FF2B5EF4-FFF2-40B4-BE49-F238E27FC236}">
                <a16:creationId xmlns:a16="http://schemas.microsoft.com/office/drawing/2014/main" id="{28017298-3CEC-4B9E-AD74-0FDD5EB3A9D0}"/>
              </a:ext>
            </a:extLst>
          </p:cNvPr>
          <p:cNvPicPr>
            <a:picLocks noChangeAspect="1"/>
          </p:cNvPicPr>
          <p:nvPr/>
        </p:nvPicPr>
        <p:blipFill>
          <a:blip r:embed="rId4"/>
          <a:stretch>
            <a:fillRect/>
          </a:stretch>
        </p:blipFill>
        <p:spPr>
          <a:xfrm>
            <a:off x="778910" y="2653645"/>
            <a:ext cx="1828031" cy="1864800"/>
          </a:xfrm>
          <a:prstGeom prst="rect">
            <a:avLst/>
          </a:prstGeom>
        </p:spPr>
      </p:pic>
    </p:spTree>
    <p:extLst>
      <p:ext uri="{BB962C8B-B14F-4D97-AF65-F5344CB8AC3E}">
        <p14:creationId xmlns:p14="http://schemas.microsoft.com/office/powerpoint/2010/main" val="74208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9D865317-E3DC-49E7-9503-016458F4A23B}"/>
              </a:ext>
            </a:extLst>
          </p:cNvPr>
          <p:cNvPicPr>
            <a:picLocks noChangeAspect="1"/>
          </p:cNvPicPr>
          <p:nvPr/>
        </p:nvPicPr>
        <p:blipFill>
          <a:blip r:embed="rId3"/>
          <a:stretch>
            <a:fillRect/>
          </a:stretch>
        </p:blipFill>
        <p:spPr>
          <a:xfrm>
            <a:off x="2574305" y="1264257"/>
            <a:ext cx="4607575" cy="5383714"/>
          </a:xfrm>
          <a:prstGeom prst="rect">
            <a:avLst/>
          </a:prstGeom>
        </p:spPr>
      </p:pic>
      <p:sp>
        <p:nvSpPr>
          <p:cNvPr id="7" name="TekstSylinder 6">
            <a:extLst>
              <a:ext uri="{FF2B5EF4-FFF2-40B4-BE49-F238E27FC236}">
                <a16:creationId xmlns:a16="http://schemas.microsoft.com/office/drawing/2014/main" id="{51F0C7D3-C108-4D76-8FD9-09F4E05AFE72}"/>
              </a:ext>
            </a:extLst>
          </p:cNvPr>
          <p:cNvSpPr txBox="1"/>
          <p:nvPr/>
        </p:nvSpPr>
        <p:spPr>
          <a:xfrm>
            <a:off x="564610" y="704612"/>
            <a:ext cx="4699155" cy="400110"/>
          </a:xfrm>
          <a:prstGeom prst="rect">
            <a:avLst/>
          </a:prstGeom>
          <a:noFill/>
        </p:spPr>
        <p:txBody>
          <a:bodyPr wrap="square" rtlCol="0">
            <a:spAutoFit/>
          </a:bodyPr>
          <a:lstStyle/>
          <a:p>
            <a:r>
              <a:rPr lang="nb-NO" sz="1000" b="1" i="1" dirty="0"/>
              <a:t>Spørsmål til foresatt og elev som har svart fra 4 til 6 på skalaen hvor 6 er liker svært godt og 1 er liker svært dårlig: Hva var det eleven likte med dette spiseredskapet? </a:t>
            </a:r>
            <a:endParaRPr lang="nb-NO" sz="1000" i="1" dirty="0"/>
          </a:p>
        </p:txBody>
      </p:sp>
    </p:spTree>
    <p:extLst>
      <p:ext uri="{BB962C8B-B14F-4D97-AF65-F5344CB8AC3E}">
        <p14:creationId xmlns:p14="http://schemas.microsoft.com/office/powerpoint/2010/main" val="381488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BC107464-4B57-42BC-89A7-355884B67874}"/>
              </a:ext>
            </a:extLst>
          </p:cNvPr>
          <p:cNvPicPr>
            <a:picLocks noChangeAspect="1"/>
          </p:cNvPicPr>
          <p:nvPr/>
        </p:nvPicPr>
        <p:blipFill>
          <a:blip r:embed="rId2"/>
          <a:stretch>
            <a:fillRect/>
          </a:stretch>
        </p:blipFill>
        <p:spPr>
          <a:xfrm>
            <a:off x="3581157" y="1597195"/>
            <a:ext cx="4783933" cy="4989015"/>
          </a:xfrm>
          <a:prstGeom prst="rect">
            <a:avLst/>
          </a:prstGeom>
        </p:spPr>
      </p:pic>
      <p:sp>
        <p:nvSpPr>
          <p:cNvPr id="4" name="TekstSylinder 3">
            <a:extLst>
              <a:ext uri="{FF2B5EF4-FFF2-40B4-BE49-F238E27FC236}">
                <a16:creationId xmlns:a16="http://schemas.microsoft.com/office/drawing/2014/main" id="{7CD2B8DC-434D-4333-9440-A0403939DEEB}"/>
              </a:ext>
            </a:extLst>
          </p:cNvPr>
          <p:cNvSpPr txBox="1"/>
          <p:nvPr/>
        </p:nvSpPr>
        <p:spPr>
          <a:xfrm>
            <a:off x="564610" y="1125523"/>
            <a:ext cx="4953596" cy="400110"/>
          </a:xfrm>
          <a:prstGeom prst="rect">
            <a:avLst/>
          </a:prstGeom>
          <a:noFill/>
        </p:spPr>
        <p:txBody>
          <a:bodyPr wrap="square" rtlCol="0">
            <a:spAutoFit/>
          </a:bodyPr>
          <a:lstStyle/>
          <a:p>
            <a:r>
              <a:rPr lang="nb-NO" sz="1000" b="1" i="1" dirty="0"/>
              <a:t>Spørsmål til foresatt og elev som har svart fra 1 til 3 på skalaen hvor 6 er liker svært godt og 1 er liker svært dårlig: Hva var det eleven ikke likte med dette spiseredskapet? </a:t>
            </a:r>
            <a:endParaRPr lang="nb-NO" sz="1000" i="1" dirty="0"/>
          </a:p>
        </p:txBody>
      </p:sp>
      <p:sp>
        <p:nvSpPr>
          <p:cNvPr id="5" name="Tittel 1">
            <a:extLst>
              <a:ext uri="{FF2B5EF4-FFF2-40B4-BE49-F238E27FC236}">
                <a16:creationId xmlns:a16="http://schemas.microsoft.com/office/drawing/2014/main" id="{4A2D6429-24B7-43EE-A648-FAFDD254D7B9}"/>
              </a:ext>
            </a:extLst>
          </p:cNvPr>
          <p:cNvSpPr txBox="1">
            <a:spLocks/>
          </p:cNvSpPr>
          <p:nvPr/>
        </p:nvSpPr>
        <p:spPr>
          <a:xfrm>
            <a:off x="786862" y="394025"/>
            <a:ext cx="8246150" cy="113160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nb-NO" sz="1800" dirty="0"/>
              <a:t>De som ikke likte spiseredskapet knytter det mest til bruk. Vanskelig å bruke, har ikke brukt det så mye eller kan ikke brukes på mye av frukten elevene får.  </a:t>
            </a:r>
          </a:p>
        </p:txBody>
      </p:sp>
      <p:pic>
        <p:nvPicPr>
          <p:cNvPr id="6" name="Bilde 5">
            <a:extLst>
              <a:ext uri="{FF2B5EF4-FFF2-40B4-BE49-F238E27FC236}">
                <a16:creationId xmlns:a16="http://schemas.microsoft.com/office/drawing/2014/main" id="{F8D1485E-C166-42B0-A2B7-DBAC4C0351B9}"/>
              </a:ext>
            </a:extLst>
          </p:cNvPr>
          <p:cNvPicPr>
            <a:picLocks noChangeAspect="1"/>
          </p:cNvPicPr>
          <p:nvPr/>
        </p:nvPicPr>
        <p:blipFill>
          <a:blip r:embed="rId3"/>
          <a:stretch>
            <a:fillRect/>
          </a:stretch>
        </p:blipFill>
        <p:spPr>
          <a:xfrm>
            <a:off x="924035" y="1882263"/>
            <a:ext cx="1779122" cy="1043817"/>
          </a:xfrm>
          <a:prstGeom prst="rect">
            <a:avLst/>
          </a:prstGeom>
        </p:spPr>
      </p:pic>
    </p:spTree>
    <p:extLst>
      <p:ext uri="{BB962C8B-B14F-4D97-AF65-F5344CB8AC3E}">
        <p14:creationId xmlns:p14="http://schemas.microsoft.com/office/powerpoint/2010/main" val="3419766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839297"/>
            <a:ext cx="8246150" cy="1131608"/>
          </a:xfrm>
        </p:spPr>
        <p:txBody>
          <a:bodyPr>
            <a:noAutofit/>
          </a:bodyPr>
          <a:lstStyle/>
          <a:p>
            <a:pPr algn="l"/>
            <a:r>
              <a:rPr lang="nb-NO" sz="1800" dirty="0"/>
              <a:t>62 % av de som har mottatt spiseredskapet har hatt det med på skolen. </a:t>
            </a:r>
          </a:p>
        </p:txBody>
      </p:sp>
      <p:sp>
        <p:nvSpPr>
          <p:cNvPr id="8" name="TekstSylinder 7"/>
          <p:cNvSpPr txBox="1"/>
          <p:nvPr/>
        </p:nvSpPr>
        <p:spPr>
          <a:xfrm>
            <a:off x="778910" y="1844824"/>
            <a:ext cx="8286808" cy="246221"/>
          </a:xfrm>
          <a:prstGeom prst="rect">
            <a:avLst/>
          </a:prstGeom>
          <a:noFill/>
        </p:spPr>
        <p:txBody>
          <a:bodyPr wrap="square" rtlCol="0">
            <a:spAutoFit/>
          </a:bodyPr>
          <a:lstStyle/>
          <a:p>
            <a:r>
              <a:rPr lang="nb-NO" sz="1000" b="1" i="1" dirty="0"/>
              <a:t>På hvilken måte, om noen, har eleven benyttet seg av det spiseredskapet? Flere svar mulig. </a:t>
            </a:r>
            <a:endParaRPr lang="nb-NO" sz="1000" i="1" dirty="0"/>
          </a:p>
        </p:txBody>
      </p:sp>
      <p:sp>
        <p:nvSpPr>
          <p:cNvPr id="10" name="TekstSylinder 9"/>
          <p:cNvSpPr txBox="1"/>
          <p:nvPr/>
        </p:nvSpPr>
        <p:spPr>
          <a:xfrm>
            <a:off x="6448944" y="4886334"/>
            <a:ext cx="349776" cy="369332"/>
          </a:xfrm>
          <a:prstGeom prst="rect">
            <a:avLst/>
          </a:prstGeom>
          <a:noFill/>
        </p:spPr>
        <p:txBody>
          <a:bodyPr wrap="none" rtlCol="0">
            <a:spAutoFit/>
          </a:bodyPr>
          <a:lstStyle/>
          <a:p>
            <a:r>
              <a:rPr lang="nb-NO" b="1" dirty="0"/>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graphicFrame>
        <p:nvGraphicFramePr>
          <p:cNvPr id="11" name="Plassholder for innhold 3">
            <a:extLst>
              <a:ext uri="{FF2B5EF4-FFF2-40B4-BE49-F238E27FC236}">
                <a16:creationId xmlns:a16="http://schemas.microsoft.com/office/drawing/2014/main" id="{381F2E8B-C061-4D55-8719-48DF9EE0EB34}"/>
              </a:ext>
            </a:extLst>
          </p:cNvPr>
          <p:cNvGraphicFramePr>
            <a:graphicFrameLocks noGrp="1"/>
          </p:cNvGraphicFramePr>
          <p:nvPr>
            <p:ph idx="1"/>
            <p:extLst>
              <p:ext uri="{D42A27DB-BD31-4B8C-83A1-F6EECF244321}">
                <p14:modId xmlns:p14="http://schemas.microsoft.com/office/powerpoint/2010/main" val="311039068"/>
              </p:ext>
            </p:extLst>
          </p:nvPr>
        </p:nvGraphicFramePr>
        <p:xfrm>
          <a:off x="527976" y="2120841"/>
          <a:ext cx="5920968" cy="36209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31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839297"/>
            <a:ext cx="8246150" cy="1131608"/>
          </a:xfrm>
        </p:spPr>
        <p:txBody>
          <a:bodyPr>
            <a:noAutofit/>
          </a:bodyPr>
          <a:lstStyle/>
          <a:p>
            <a:pPr algn="l"/>
            <a:r>
              <a:rPr lang="nb-NO" sz="1800" dirty="0"/>
              <a:t>Det er en klar sammenheng med de som har hatt med spiseredskapet på skolen og hvor godt en liker det. Det er hele 42 % blant de som har hatt det med på skolen som liker spiseredskapet «svært godt».</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590383748"/>
              </p:ext>
            </p:extLst>
          </p:nvPr>
        </p:nvGraphicFramePr>
        <p:xfrm>
          <a:off x="778910" y="2144928"/>
          <a:ext cx="6154627" cy="3190397"/>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Sylinder 7"/>
          <p:cNvSpPr txBox="1"/>
          <p:nvPr/>
        </p:nvSpPr>
        <p:spPr>
          <a:xfrm>
            <a:off x="778910" y="1844824"/>
            <a:ext cx="8286808" cy="246221"/>
          </a:xfrm>
          <a:prstGeom prst="rect">
            <a:avLst/>
          </a:prstGeom>
          <a:noFill/>
        </p:spPr>
        <p:txBody>
          <a:bodyPr wrap="square" rtlCol="0">
            <a:spAutoFit/>
          </a:bodyPr>
          <a:lstStyle/>
          <a:p>
            <a:r>
              <a:rPr lang="nb-NO" sz="1000" b="1" i="1" dirty="0"/>
              <a:t>Spørsmål til foresatt og elev: Hvor godt eller dårlig likte eleven dette spiseredskapet. Svar på en skala der 6 er likte svært godt og 1 er likte svært dårlig. </a:t>
            </a:r>
            <a:endParaRPr lang="nb-NO" sz="1000" i="1" dirty="0"/>
          </a:p>
        </p:txBody>
      </p:sp>
      <p:sp>
        <p:nvSpPr>
          <p:cNvPr id="10" name="TekstSylinder 9"/>
          <p:cNvSpPr txBox="1"/>
          <p:nvPr/>
        </p:nvSpPr>
        <p:spPr>
          <a:xfrm>
            <a:off x="6758649" y="4582290"/>
            <a:ext cx="349776" cy="369332"/>
          </a:xfrm>
          <a:prstGeom prst="rect">
            <a:avLst/>
          </a:prstGeom>
          <a:noFill/>
        </p:spPr>
        <p:txBody>
          <a:bodyPr wrap="none" rtlCol="0">
            <a:spAutoFit/>
          </a:bodyPr>
          <a:lstStyle/>
          <a:p>
            <a:r>
              <a:rPr lang="nb-NO" b="1" dirty="0"/>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sp>
        <p:nvSpPr>
          <p:cNvPr id="7" name="TekstSylinder 6">
            <a:extLst>
              <a:ext uri="{FF2B5EF4-FFF2-40B4-BE49-F238E27FC236}">
                <a16:creationId xmlns:a16="http://schemas.microsoft.com/office/drawing/2014/main" id="{7E67C29A-A053-4ADA-98E6-0DA2AE678489}"/>
              </a:ext>
            </a:extLst>
          </p:cNvPr>
          <p:cNvSpPr txBox="1"/>
          <p:nvPr/>
        </p:nvSpPr>
        <p:spPr>
          <a:xfrm>
            <a:off x="7108425" y="2862584"/>
            <a:ext cx="1534602" cy="1323439"/>
          </a:xfrm>
          <a:prstGeom prst="rect">
            <a:avLst/>
          </a:prstGeom>
          <a:solidFill>
            <a:schemeClr val="accent3">
              <a:lumMod val="20000"/>
              <a:lumOff val="80000"/>
              <a:alpha val="41000"/>
            </a:schemeClr>
          </a:solidFill>
        </p:spPr>
        <p:txBody>
          <a:bodyPr wrap="square" rtlCol="0">
            <a:spAutoFit/>
          </a:bodyPr>
          <a:lstStyle/>
          <a:p>
            <a:r>
              <a:rPr lang="nb-NO" sz="1000" dirty="0"/>
              <a:t>Merk: Resultatet viser kun en sammenheng og er ikke et årsak-virkning resultat. Vi vil anta at de som i utgangspunktet liker spiseredskapet også i større grad har hatt det med på skolen.</a:t>
            </a:r>
          </a:p>
        </p:txBody>
      </p:sp>
    </p:spTree>
    <p:extLst>
      <p:ext uri="{BB962C8B-B14F-4D97-AF65-F5344CB8AC3E}">
        <p14:creationId xmlns:p14="http://schemas.microsoft.com/office/powerpoint/2010/main" val="100282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839297"/>
            <a:ext cx="8246150" cy="1131608"/>
          </a:xfrm>
        </p:spPr>
        <p:txBody>
          <a:bodyPr>
            <a:noAutofit/>
          </a:bodyPr>
          <a:lstStyle/>
          <a:p>
            <a:pPr algn="l"/>
            <a:r>
              <a:rPr lang="nb-NO" sz="1800" dirty="0"/>
              <a:t>35 % av de som har mottatt spiseredskapet og hatt det med på skolen har brukt det ukentlig</a:t>
            </a:r>
          </a:p>
        </p:txBody>
      </p:sp>
      <p:sp>
        <p:nvSpPr>
          <p:cNvPr id="8" name="TekstSylinder 7"/>
          <p:cNvSpPr txBox="1"/>
          <p:nvPr/>
        </p:nvSpPr>
        <p:spPr>
          <a:xfrm>
            <a:off x="778910" y="1844824"/>
            <a:ext cx="8286808" cy="246221"/>
          </a:xfrm>
          <a:prstGeom prst="rect">
            <a:avLst/>
          </a:prstGeom>
          <a:noFill/>
        </p:spPr>
        <p:txBody>
          <a:bodyPr wrap="square" rtlCol="0">
            <a:spAutoFit/>
          </a:bodyPr>
          <a:lstStyle/>
          <a:p>
            <a:r>
              <a:rPr lang="nb-NO" sz="1000" b="1" i="1" dirty="0"/>
              <a:t>Omtrent hvor ofte har eleven benyttet seg av spiseredskapet på skolen? </a:t>
            </a:r>
            <a:endParaRPr lang="nb-NO" sz="1000" i="1" dirty="0"/>
          </a:p>
        </p:txBody>
      </p:sp>
      <p:sp>
        <p:nvSpPr>
          <p:cNvPr id="10" name="TekstSylinder 9"/>
          <p:cNvSpPr txBox="1"/>
          <p:nvPr/>
        </p:nvSpPr>
        <p:spPr>
          <a:xfrm>
            <a:off x="6448944" y="4886334"/>
            <a:ext cx="349776" cy="369332"/>
          </a:xfrm>
          <a:prstGeom prst="rect">
            <a:avLst/>
          </a:prstGeom>
          <a:noFill/>
        </p:spPr>
        <p:txBody>
          <a:bodyPr wrap="none" rtlCol="0">
            <a:spAutoFit/>
          </a:bodyPr>
          <a:lstStyle/>
          <a:p>
            <a:r>
              <a:rPr lang="nb-NO" b="1" dirty="0"/>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graphicFrame>
        <p:nvGraphicFramePr>
          <p:cNvPr id="11" name="Plassholder for innhold 3">
            <a:extLst>
              <a:ext uri="{FF2B5EF4-FFF2-40B4-BE49-F238E27FC236}">
                <a16:creationId xmlns:a16="http://schemas.microsoft.com/office/drawing/2014/main" id="{381F2E8B-C061-4D55-8719-48DF9EE0EB34}"/>
              </a:ext>
            </a:extLst>
          </p:cNvPr>
          <p:cNvGraphicFramePr>
            <a:graphicFrameLocks noGrp="1"/>
          </p:cNvGraphicFramePr>
          <p:nvPr>
            <p:ph idx="1"/>
            <p:extLst>
              <p:ext uri="{D42A27DB-BD31-4B8C-83A1-F6EECF244321}">
                <p14:modId xmlns:p14="http://schemas.microsoft.com/office/powerpoint/2010/main" val="63932582"/>
              </p:ext>
            </p:extLst>
          </p:nvPr>
        </p:nvGraphicFramePr>
        <p:xfrm>
          <a:off x="527976" y="2120841"/>
          <a:ext cx="5920968" cy="36209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425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839297"/>
            <a:ext cx="8246150" cy="1131608"/>
          </a:xfrm>
        </p:spPr>
        <p:txBody>
          <a:bodyPr>
            <a:noAutofit/>
          </a:bodyPr>
          <a:lstStyle/>
          <a:p>
            <a:pPr algn="l"/>
            <a:r>
              <a:rPr lang="nb-NO" sz="1800" dirty="0"/>
              <a:t>Spiseredskapet er benyttet mest til kiwi, så appelsin og eple.</a:t>
            </a:r>
          </a:p>
        </p:txBody>
      </p:sp>
      <p:sp>
        <p:nvSpPr>
          <p:cNvPr id="8" name="TekstSylinder 7"/>
          <p:cNvSpPr txBox="1"/>
          <p:nvPr/>
        </p:nvSpPr>
        <p:spPr>
          <a:xfrm>
            <a:off x="778910" y="1844824"/>
            <a:ext cx="8286808" cy="246221"/>
          </a:xfrm>
          <a:prstGeom prst="rect">
            <a:avLst/>
          </a:prstGeom>
          <a:noFill/>
        </p:spPr>
        <p:txBody>
          <a:bodyPr wrap="square" rtlCol="0">
            <a:spAutoFit/>
          </a:bodyPr>
          <a:lstStyle/>
          <a:p>
            <a:r>
              <a:rPr lang="nb-NO" sz="1000" b="1" i="1" dirty="0"/>
              <a:t>På hvilke typer frukter har eleven benyttet seg av spiseredskapet? Flere svar mulig. </a:t>
            </a:r>
            <a:endParaRPr lang="nb-NO" sz="1000" i="1" dirty="0"/>
          </a:p>
        </p:txBody>
      </p:sp>
      <p:sp>
        <p:nvSpPr>
          <p:cNvPr id="10" name="TekstSylinder 9"/>
          <p:cNvSpPr txBox="1"/>
          <p:nvPr/>
        </p:nvSpPr>
        <p:spPr>
          <a:xfrm>
            <a:off x="6448944" y="4886334"/>
            <a:ext cx="349776" cy="369332"/>
          </a:xfrm>
          <a:prstGeom prst="rect">
            <a:avLst/>
          </a:prstGeom>
          <a:noFill/>
        </p:spPr>
        <p:txBody>
          <a:bodyPr wrap="none" rtlCol="0">
            <a:spAutoFit/>
          </a:bodyPr>
          <a:lstStyle/>
          <a:p>
            <a:r>
              <a:rPr lang="nb-NO" b="1" dirty="0"/>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graphicFrame>
        <p:nvGraphicFramePr>
          <p:cNvPr id="11" name="Plassholder for innhold 3">
            <a:extLst>
              <a:ext uri="{FF2B5EF4-FFF2-40B4-BE49-F238E27FC236}">
                <a16:creationId xmlns:a16="http://schemas.microsoft.com/office/drawing/2014/main" id="{381F2E8B-C061-4D55-8719-48DF9EE0EB34}"/>
              </a:ext>
            </a:extLst>
          </p:cNvPr>
          <p:cNvGraphicFramePr>
            <a:graphicFrameLocks noGrp="1"/>
          </p:cNvGraphicFramePr>
          <p:nvPr>
            <p:ph idx="1"/>
            <p:extLst>
              <p:ext uri="{D42A27DB-BD31-4B8C-83A1-F6EECF244321}">
                <p14:modId xmlns:p14="http://schemas.microsoft.com/office/powerpoint/2010/main" val="1282025957"/>
              </p:ext>
            </p:extLst>
          </p:nvPr>
        </p:nvGraphicFramePr>
        <p:xfrm>
          <a:off x="527976" y="2120841"/>
          <a:ext cx="5920968" cy="36209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150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Om undersøkelsen</a:t>
            </a:r>
          </a:p>
        </p:txBody>
      </p:sp>
      <p:sp>
        <p:nvSpPr>
          <p:cNvPr id="3" name="Plassholder for innhold 2"/>
          <p:cNvSpPr>
            <a:spLocks noGrp="1"/>
          </p:cNvSpPr>
          <p:nvPr>
            <p:ph idx="1"/>
          </p:nvPr>
        </p:nvSpPr>
        <p:spPr>
          <a:xfrm>
            <a:off x="928662" y="1500174"/>
            <a:ext cx="7358114" cy="4525963"/>
          </a:xfrm>
        </p:spPr>
        <p:txBody>
          <a:bodyPr>
            <a:normAutofit/>
          </a:bodyPr>
          <a:lstStyle/>
          <a:p>
            <a:r>
              <a:rPr lang="nb-NO" sz="1400" dirty="0"/>
              <a:t>Hovedformålet med undersøkelsen var å evaluere et nytt spiseredskap, og de fleste spørsmålene var knyttet til dette.  Spiseredskapet ble sendt til skoler med foreldrebetalt ordning i siste del av februar 2019, og skolene ble bedt om å dele det ut til elever som abonnerte på Skolefrukt. Unntak var skoler i Vestfold fylke som fikk tilsendt spiseredskapet sammen med ranselpost i august 2018. </a:t>
            </a:r>
          </a:p>
          <a:p>
            <a:endParaRPr lang="nb-NO" sz="1400" dirty="0"/>
          </a:p>
          <a:p>
            <a:r>
              <a:rPr lang="nb-NO" sz="1400" dirty="0"/>
              <a:t>Målgruppe for undersøkelsen var foresatte og elever som abonnerer på Skolefrukt. </a:t>
            </a:r>
          </a:p>
          <a:p>
            <a:endParaRPr lang="nb-NO" sz="1400" dirty="0"/>
          </a:p>
          <a:p>
            <a:r>
              <a:rPr lang="nb-NO" sz="1400" dirty="0"/>
              <a:t>Undersøkelsene ble gjennomført ved bruk av Questback, dvs. at det ble sendt e-post til foresatte som deltok i skolefruktordningen våren 2019 med forespørsel om deltakelse (med unntak av Vestfold). Foresatte fikk ikke vite om hovedformålet med undersøkelsen, altså spiseredskapet, for ikke å påvirke resultatet når det gjelder andel som hadde mottatt det.</a:t>
            </a:r>
          </a:p>
          <a:p>
            <a:endParaRPr lang="nb-NO" sz="1400" dirty="0"/>
          </a:p>
          <a:p>
            <a:r>
              <a:rPr lang="nb-NO" sz="1400" dirty="0"/>
              <a:t>I  undersøkelsen ble det levert til 4372 e-poster og vi fikk 957</a:t>
            </a:r>
            <a:r>
              <a:rPr lang="nb-NO" sz="1400" dirty="0">
                <a:solidFill>
                  <a:srgbClr val="FF0000"/>
                </a:solidFill>
              </a:rPr>
              <a:t> </a:t>
            </a:r>
            <a:r>
              <a:rPr lang="nb-NO" sz="1400" dirty="0"/>
              <a:t>svar, en svarprosent på </a:t>
            </a:r>
            <a:r>
              <a:rPr lang="nb-NO" sz="1400" b="1" u="sng" dirty="0"/>
              <a:t>22 %</a:t>
            </a:r>
            <a:r>
              <a:rPr lang="nb-NO" sz="1400" dirty="0"/>
              <a:t>. </a:t>
            </a:r>
          </a:p>
          <a:p>
            <a:endParaRPr lang="nb-NO" sz="1400" dirty="0"/>
          </a:p>
          <a:p>
            <a:r>
              <a:rPr lang="nb-NO" sz="1400" dirty="0"/>
              <a:t>Undersøkelsen ble gjennomført i perioden </a:t>
            </a:r>
            <a:r>
              <a:rPr lang="nb-NO" sz="1400" b="1" dirty="0"/>
              <a:t>4. april til 12. april 2019.</a:t>
            </a:r>
          </a:p>
          <a:p>
            <a:pPr marL="0" indent="0">
              <a:buNone/>
            </a:pPr>
            <a:r>
              <a:rPr lang="nb-NO" sz="1400" dirty="0"/>
              <a:t> </a:t>
            </a:r>
          </a:p>
          <a:p>
            <a:r>
              <a:rPr lang="nb-NO" sz="1400" dirty="0"/>
              <a:t>Ansvarlig for gjennomføring og rapport: Tore Angelsen.</a:t>
            </a:r>
          </a:p>
          <a:p>
            <a:endParaRPr lang="nb-NO" sz="1400" dirty="0"/>
          </a:p>
          <a:p>
            <a:endParaRPr lang="nb-NO" sz="1400" dirty="0"/>
          </a:p>
        </p:txBody>
      </p:sp>
      <p:pic>
        <p:nvPicPr>
          <p:cNvPr id="4" name="Picture 2" descr="https://web2.questback.com/media/questmedia.ashx?mid=823363&amp;spp=kRlCEWZJ4a2EVmIn2WAVpA2&amp;thumb=0">
            <a:extLst>
              <a:ext uri="{FF2B5EF4-FFF2-40B4-BE49-F238E27FC236}">
                <a16:creationId xmlns:a16="http://schemas.microsoft.com/office/drawing/2014/main" id="{22C818FD-1DA4-4757-BEC6-A706016D3A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4025" y="89125"/>
            <a:ext cx="1325501" cy="51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70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Oppsummering/konklusjoner</a:t>
            </a:r>
          </a:p>
        </p:txBody>
      </p:sp>
      <p:sp>
        <p:nvSpPr>
          <p:cNvPr id="3" name="Plassholder for innhold 2"/>
          <p:cNvSpPr>
            <a:spLocks noGrp="1"/>
          </p:cNvSpPr>
          <p:nvPr>
            <p:ph idx="1"/>
          </p:nvPr>
        </p:nvSpPr>
        <p:spPr>
          <a:xfrm>
            <a:off x="642910" y="1571612"/>
            <a:ext cx="8229600" cy="4525963"/>
          </a:xfrm>
        </p:spPr>
        <p:txBody>
          <a:bodyPr>
            <a:normAutofit/>
          </a:bodyPr>
          <a:lstStyle/>
          <a:p>
            <a:r>
              <a:rPr lang="nb-NO" sz="1400" dirty="0"/>
              <a:t>6 av 10 foresatte bekreftet at de har mottatt spiseredskapet.  Ser en på sammenhengen med fornøydhet med skolefruktordningen er det større fornøydhet generelt med Skolefrukt blant de som har mottatt spiseredskapet sammenliknet med de som ikke har fått det. På den måten kan spiseredskapet bidra til større fornøydhet med Skolefrukt totalt sett.</a:t>
            </a:r>
          </a:p>
          <a:p>
            <a:endParaRPr lang="nb-NO" sz="1400" dirty="0"/>
          </a:p>
          <a:p>
            <a:r>
              <a:rPr lang="nb-NO" sz="1400" u="sng" dirty="0"/>
              <a:t>2 av 3 svarer at de  liker </a:t>
            </a:r>
            <a:r>
              <a:rPr lang="nb-NO" sz="1400" dirty="0"/>
              <a:t>spiseredskapet. Det som blir likt med redskapet er multifunksjonen, og at en kan skjære frukten og at det blir enklere å spise den. Bra til flere frukter, kiwi og appelsin blir oftest nevnt.</a:t>
            </a:r>
          </a:p>
          <a:p>
            <a:endParaRPr lang="nb-NO" sz="1400" dirty="0"/>
          </a:p>
          <a:p>
            <a:r>
              <a:rPr lang="nb-NO" sz="1400" u="sng" dirty="0"/>
              <a:t>Det er kun 1 av 5 som ikke liker </a:t>
            </a:r>
            <a:r>
              <a:rPr lang="nb-NO" sz="1400" dirty="0"/>
              <a:t>spiseredskapet og det er mest knyttet til bruk. Innvendinger kan være vanskelig å bruke, har ikke brukt det så mye eller kan ikke brukes på mye av frukten elevene får. </a:t>
            </a:r>
          </a:p>
          <a:p>
            <a:endParaRPr lang="nb-NO" sz="1400" dirty="0"/>
          </a:p>
          <a:p>
            <a:r>
              <a:rPr lang="nb-NO" sz="1400" dirty="0"/>
              <a:t>De fleste som har mottatt spiseredskapet svarer at de har brukt det, og oftest har elevene hatt det med på skolen. Men det er ikke så mange som bruker det ofte, 35 % svarer det er blitt brukt hver dag eller noen ganger per uke.</a:t>
            </a:r>
          </a:p>
          <a:p>
            <a:endParaRPr lang="nb-NO" sz="1400" dirty="0"/>
          </a:p>
          <a:p>
            <a:r>
              <a:rPr lang="nb-NO" sz="1400" dirty="0"/>
              <a:t>Spiseredskapet ble benyttet klart mest til kiwi, så appelsin, eple og pære.</a:t>
            </a:r>
          </a:p>
          <a:p>
            <a:endParaRPr lang="nb-NO" sz="1400" dirty="0"/>
          </a:p>
          <a:p>
            <a:endParaRPr lang="nb-NO" sz="1400" dirty="0"/>
          </a:p>
        </p:txBody>
      </p:sp>
      <p:pic>
        <p:nvPicPr>
          <p:cNvPr id="4" name="Picture 2" descr="https://web2.questback.com/media/questmedia.ashx?mid=823363&amp;spp=kRlCEWZJ4a2EVmIn2WAVpA2&amp;thumb=0">
            <a:extLst>
              <a:ext uri="{FF2B5EF4-FFF2-40B4-BE49-F238E27FC236}">
                <a16:creationId xmlns:a16="http://schemas.microsoft.com/office/drawing/2014/main" id="{9C3B4EE5-5AD6-4307-A1F4-C5589EC5A36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4025" y="89125"/>
            <a:ext cx="1325501" cy="51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97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827584" y="2420888"/>
            <a:ext cx="7772400" cy="1470025"/>
          </a:xfrm>
        </p:spPr>
        <p:txBody>
          <a:bodyPr>
            <a:normAutofit/>
          </a:bodyPr>
          <a:lstStyle/>
          <a:p>
            <a:r>
              <a:rPr lang="nb-NO"/>
              <a:t>Generelle tilbakemeldinger på Skolefrukt fra elevene</a:t>
            </a:r>
          </a:p>
        </p:txBody>
      </p:sp>
      <p:pic>
        <p:nvPicPr>
          <p:cNvPr id="2052" name="Picture 4" descr="S:\2009\skolefrukt\Materiell\Logoer\Skolefrukt_eplekjekk.jpg"/>
          <p:cNvPicPr>
            <a:picLocks noChangeAspect="1" noChangeArrowheads="1"/>
          </p:cNvPicPr>
          <p:nvPr/>
        </p:nvPicPr>
        <p:blipFill rotWithShape="1">
          <a:blip r:embed="rId3" cstate="print"/>
          <a:srcRect l="9345" r="10610" b="13443"/>
          <a:stretch/>
        </p:blipFill>
        <p:spPr bwMode="auto">
          <a:xfrm>
            <a:off x="6703572" y="260648"/>
            <a:ext cx="1065447" cy="1152128"/>
          </a:xfrm>
          <a:prstGeom prst="rect">
            <a:avLst/>
          </a:prstGeom>
          <a:noFill/>
        </p:spPr>
      </p:pic>
      <p:pic>
        <p:nvPicPr>
          <p:cNvPr id="2053" name="Picture 5" descr="S:\2009\skolefrukt\Materiell\Logoer\Skolefrukt_paera.jpg"/>
          <p:cNvPicPr>
            <a:picLocks noChangeAspect="1" noChangeArrowheads="1"/>
          </p:cNvPicPr>
          <p:nvPr/>
        </p:nvPicPr>
        <p:blipFill rotWithShape="1">
          <a:blip r:embed="rId4" cstate="print"/>
          <a:srcRect l="20764" r="15634" b="13946"/>
          <a:stretch/>
        </p:blipFill>
        <p:spPr bwMode="auto">
          <a:xfrm>
            <a:off x="7867331" y="141325"/>
            <a:ext cx="886496" cy="1199443"/>
          </a:xfrm>
          <a:prstGeom prst="rect">
            <a:avLst/>
          </a:prstGeom>
          <a:noFill/>
        </p:spPr>
      </p:pic>
    </p:spTree>
    <p:extLst>
      <p:ext uri="{BB962C8B-B14F-4D97-AF65-F5344CB8AC3E}">
        <p14:creationId xmlns:p14="http://schemas.microsoft.com/office/powerpoint/2010/main" val="72346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839297"/>
            <a:ext cx="8246150" cy="1131608"/>
          </a:xfrm>
        </p:spPr>
        <p:txBody>
          <a:bodyPr>
            <a:noAutofit/>
          </a:bodyPr>
          <a:lstStyle/>
          <a:p>
            <a:pPr algn="l"/>
            <a:r>
              <a:rPr lang="nb-NO" sz="1800"/>
              <a:t>De fleste foresatte og elever har positiv erfaring med Skolefrukt og tilbakemeldingene på generelle erfaringer har vært stabile de siste årene.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22340046"/>
              </p:ext>
            </p:extLst>
          </p:nvPr>
        </p:nvGraphicFramePr>
        <p:xfrm>
          <a:off x="778910" y="2144928"/>
          <a:ext cx="7609514" cy="36603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Sylinder 7"/>
          <p:cNvSpPr txBox="1"/>
          <p:nvPr/>
        </p:nvSpPr>
        <p:spPr>
          <a:xfrm>
            <a:off x="778910" y="1844824"/>
            <a:ext cx="8286808" cy="400110"/>
          </a:xfrm>
          <a:prstGeom prst="rect">
            <a:avLst/>
          </a:prstGeom>
          <a:noFill/>
        </p:spPr>
        <p:txBody>
          <a:bodyPr wrap="square" rtlCol="0">
            <a:spAutoFit/>
          </a:bodyPr>
          <a:lstStyle/>
          <a:p>
            <a:r>
              <a:rPr lang="nb-NO" sz="1000" b="1" i="1"/>
              <a:t>Spørsmål til foresatt og elev: Hva er erfaringen med Skolefrukt hittil i høstsemesteret? Svar på en skala fra svært bra erfaring (blidt fjes) til svært dårlig erfaring (surt fjes).</a:t>
            </a:r>
            <a:endParaRPr lang="nb-NO" sz="1000" i="1"/>
          </a:p>
        </p:txBody>
      </p:sp>
      <p:sp>
        <p:nvSpPr>
          <p:cNvPr id="10" name="TekstSylinder 9"/>
          <p:cNvSpPr txBox="1"/>
          <p:nvPr/>
        </p:nvSpPr>
        <p:spPr>
          <a:xfrm>
            <a:off x="8244408" y="4639844"/>
            <a:ext cx="349776" cy="369332"/>
          </a:xfrm>
          <a:prstGeom prst="rect">
            <a:avLst/>
          </a:prstGeom>
          <a:noFill/>
        </p:spPr>
        <p:txBody>
          <a:bodyPr wrap="none" rtlCol="0">
            <a:spAutoFit/>
          </a:bodyPr>
          <a:lstStyle/>
          <a:p>
            <a:r>
              <a:rPr lang="nb-NO" b="1"/>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pic>
        <p:nvPicPr>
          <p:cNvPr id="11" name="Bilde 10" descr="6 (Svært bra erfaring)"/>
          <p:cNvPicPr/>
          <p:nvPr/>
        </p:nvPicPr>
        <p:blipFill>
          <a:blip r:embed="rId4">
            <a:extLst>
              <a:ext uri="{28A0092B-C50C-407E-A947-70E740481C1C}">
                <a14:useLocalDpi xmlns:a14="http://schemas.microsoft.com/office/drawing/2010/main" val="0"/>
              </a:ext>
            </a:extLst>
          </a:blip>
          <a:srcRect/>
          <a:stretch>
            <a:fillRect/>
          </a:stretch>
        </p:blipFill>
        <p:spPr bwMode="auto">
          <a:xfrm>
            <a:off x="3012081" y="4941168"/>
            <a:ext cx="429895" cy="429895"/>
          </a:xfrm>
          <a:prstGeom prst="rect">
            <a:avLst/>
          </a:prstGeom>
          <a:noFill/>
          <a:ln>
            <a:noFill/>
          </a:ln>
        </p:spPr>
      </p:pic>
      <p:pic>
        <p:nvPicPr>
          <p:cNvPr id="12" name="Bilde 11" descr="5"/>
          <p:cNvPicPr/>
          <p:nvPr/>
        </p:nvPicPr>
        <p:blipFill>
          <a:blip r:embed="rId5">
            <a:extLst>
              <a:ext uri="{28A0092B-C50C-407E-A947-70E740481C1C}">
                <a14:useLocalDpi xmlns:a14="http://schemas.microsoft.com/office/drawing/2010/main" val="0"/>
              </a:ext>
            </a:extLst>
          </a:blip>
          <a:srcRect/>
          <a:stretch>
            <a:fillRect/>
          </a:stretch>
        </p:blipFill>
        <p:spPr bwMode="auto">
          <a:xfrm>
            <a:off x="4242752" y="4974692"/>
            <a:ext cx="429895" cy="429895"/>
          </a:xfrm>
          <a:prstGeom prst="rect">
            <a:avLst/>
          </a:prstGeom>
          <a:noFill/>
          <a:ln>
            <a:noFill/>
          </a:ln>
        </p:spPr>
      </p:pic>
      <p:pic>
        <p:nvPicPr>
          <p:cNvPr id="13" name="Bilde 12" descr="4"/>
          <p:cNvPicPr/>
          <p:nvPr/>
        </p:nvPicPr>
        <p:blipFill>
          <a:blip r:embed="rId6">
            <a:extLst>
              <a:ext uri="{28A0092B-C50C-407E-A947-70E740481C1C}">
                <a14:useLocalDpi xmlns:a14="http://schemas.microsoft.com/office/drawing/2010/main" val="0"/>
              </a:ext>
            </a:extLst>
          </a:blip>
          <a:srcRect/>
          <a:stretch>
            <a:fillRect/>
          </a:stretch>
        </p:blipFill>
        <p:spPr bwMode="auto">
          <a:xfrm>
            <a:off x="6274199" y="4983169"/>
            <a:ext cx="429895" cy="429895"/>
          </a:xfrm>
          <a:prstGeom prst="rect">
            <a:avLst/>
          </a:prstGeom>
          <a:noFill/>
          <a:ln>
            <a:noFill/>
          </a:ln>
        </p:spPr>
      </p:pic>
      <p:pic>
        <p:nvPicPr>
          <p:cNvPr id="14" name="Bilde 13" descr="3"/>
          <p:cNvPicPr/>
          <p:nvPr/>
        </p:nvPicPr>
        <p:blipFill>
          <a:blip r:embed="rId7">
            <a:extLst>
              <a:ext uri="{28A0092B-C50C-407E-A947-70E740481C1C}">
                <a14:useLocalDpi xmlns:a14="http://schemas.microsoft.com/office/drawing/2010/main" val="0"/>
              </a:ext>
            </a:extLst>
          </a:blip>
          <a:srcRect/>
          <a:stretch>
            <a:fillRect/>
          </a:stretch>
        </p:blipFill>
        <p:spPr bwMode="auto">
          <a:xfrm>
            <a:off x="7166441" y="5157192"/>
            <a:ext cx="429895" cy="429895"/>
          </a:xfrm>
          <a:prstGeom prst="rect">
            <a:avLst/>
          </a:prstGeom>
          <a:noFill/>
          <a:ln>
            <a:noFill/>
          </a:ln>
        </p:spPr>
      </p:pic>
      <p:pic>
        <p:nvPicPr>
          <p:cNvPr id="15" name="Bilde 14" descr="2"/>
          <p:cNvPicPr/>
          <p:nvPr/>
        </p:nvPicPr>
        <p:blipFill>
          <a:blip r:embed="rId8">
            <a:extLst>
              <a:ext uri="{28A0092B-C50C-407E-A947-70E740481C1C}">
                <a14:useLocalDpi xmlns:a14="http://schemas.microsoft.com/office/drawing/2010/main" val="0"/>
              </a:ext>
            </a:extLst>
          </a:blip>
          <a:srcRect/>
          <a:stretch>
            <a:fillRect/>
          </a:stretch>
        </p:blipFill>
        <p:spPr bwMode="auto">
          <a:xfrm>
            <a:off x="7526481" y="5163256"/>
            <a:ext cx="429895" cy="429895"/>
          </a:xfrm>
          <a:prstGeom prst="rect">
            <a:avLst/>
          </a:prstGeom>
          <a:noFill/>
          <a:ln>
            <a:noFill/>
          </a:ln>
        </p:spPr>
      </p:pic>
      <p:pic>
        <p:nvPicPr>
          <p:cNvPr id="16" name="Bilde 15" descr="1 (Svært dårlig erfaring)"/>
          <p:cNvPicPr/>
          <p:nvPr/>
        </p:nvPicPr>
        <p:blipFill>
          <a:blip r:embed="rId9">
            <a:extLst>
              <a:ext uri="{28A0092B-C50C-407E-A947-70E740481C1C}">
                <a14:useLocalDpi xmlns:a14="http://schemas.microsoft.com/office/drawing/2010/main" val="0"/>
              </a:ext>
            </a:extLst>
          </a:blip>
          <a:srcRect/>
          <a:stretch>
            <a:fillRect/>
          </a:stretch>
        </p:blipFill>
        <p:spPr bwMode="auto">
          <a:xfrm>
            <a:off x="7896603" y="5157192"/>
            <a:ext cx="429895" cy="429895"/>
          </a:xfrm>
          <a:prstGeom prst="rect">
            <a:avLst/>
          </a:prstGeom>
          <a:noFill/>
          <a:ln>
            <a:noFill/>
          </a:ln>
        </p:spPr>
      </p:pic>
      <p:cxnSp>
        <p:nvCxnSpPr>
          <p:cNvPr id="5" name="Rett linje 4"/>
          <p:cNvCxnSpPr>
            <a:endCxn id="16" idx="0"/>
          </p:cNvCxnSpPr>
          <p:nvPr/>
        </p:nvCxnSpPr>
        <p:spPr>
          <a:xfrm>
            <a:off x="7896603" y="4809146"/>
            <a:ext cx="214948" cy="3480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Rett linje 17"/>
          <p:cNvCxnSpPr>
            <a:endCxn id="15" idx="0"/>
          </p:cNvCxnSpPr>
          <p:nvPr/>
        </p:nvCxnSpPr>
        <p:spPr>
          <a:xfrm flipH="1">
            <a:off x="7741429" y="4844226"/>
            <a:ext cx="108350" cy="31903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Rett linje 19"/>
          <p:cNvCxnSpPr/>
          <p:nvPr/>
        </p:nvCxnSpPr>
        <p:spPr>
          <a:xfrm flipH="1">
            <a:off x="7380312" y="4797152"/>
            <a:ext cx="108350" cy="31903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85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p:cNvGraphicFramePr>
            <a:graphicFrameLocks noGrp="1"/>
          </p:cNvGraphicFramePr>
          <p:nvPr>
            <p:ph idx="1"/>
            <p:extLst>
              <p:ext uri="{D42A27DB-BD31-4B8C-83A1-F6EECF244321}">
                <p14:modId xmlns:p14="http://schemas.microsoft.com/office/powerpoint/2010/main" val="3528100545"/>
              </p:ext>
            </p:extLst>
          </p:nvPr>
        </p:nvGraphicFramePr>
        <p:xfrm>
          <a:off x="1109976" y="1844436"/>
          <a:ext cx="8034024"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tel 1"/>
          <p:cNvSpPr>
            <a:spLocks noGrp="1"/>
          </p:cNvSpPr>
          <p:nvPr>
            <p:ph type="title"/>
          </p:nvPr>
        </p:nvSpPr>
        <p:spPr>
          <a:xfrm>
            <a:off x="708074" y="692696"/>
            <a:ext cx="8246150" cy="1131608"/>
          </a:xfrm>
        </p:spPr>
        <p:txBody>
          <a:bodyPr>
            <a:noAutofit/>
          </a:bodyPr>
          <a:lstStyle/>
          <a:p>
            <a:pPr algn="l"/>
            <a:r>
              <a:rPr lang="nb-NO" sz="1800" dirty="0"/>
              <a:t>Det er mange gode erfaringer med Skolefrukt. Det er litt færre svar i forhold til høst 2018.</a:t>
            </a:r>
          </a:p>
        </p:txBody>
      </p:sp>
      <p:sp>
        <p:nvSpPr>
          <p:cNvPr id="10" name="TekstSylinder 9"/>
          <p:cNvSpPr txBox="1"/>
          <p:nvPr/>
        </p:nvSpPr>
        <p:spPr>
          <a:xfrm>
            <a:off x="8567588" y="4571836"/>
            <a:ext cx="349776" cy="369332"/>
          </a:xfrm>
          <a:prstGeom prst="rect">
            <a:avLst/>
          </a:prstGeom>
          <a:noFill/>
        </p:spPr>
        <p:txBody>
          <a:bodyPr wrap="none" rtlCol="0">
            <a:spAutoFit/>
          </a:bodyPr>
          <a:lstStyle/>
          <a:p>
            <a:r>
              <a:rPr lang="nb-NO" b="1"/>
              <a:t>%</a:t>
            </a:r>
          </a:p>
        </p:txBody>
      </p:sp>
      <p:sp>
        <p:nvSpPr>
          <p:cNvPr id="9" name="TekstSylinder 8"/>
          <p:cNvSpPr txBox="1"/>
          <p:nvPr/>
        </p:nvSpPr>
        <p:spPr>
          <a:xfrm>
            <a:off x="467544" y="6365557"/>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sp>
        <p:nvSpPr>
          <p:cNvPr id="11" name="TekstSylinder 10"/>
          <p:cNvSpPr txBox="1"/>
          <p:nvPr/>
        </p:nvSpPr>
        <p:spPr>
          <a:xfrm>
            <a:off x="722662" y="1721326"/>
            <a:ext cx="6585642" cy="246221"/>
          </a:xfrm>
          <a:prstGeom prst="rect">
            <a:avLst/>
          </a:prstGeom>
          <a:noFill/>
        </p:spPr>
        <p:txBody>
          <a:bodyPr wrap="square" rtlCol="0">
            <a:spAutoFit/>
          </a:bodyPr>
          <a:lstStyle/>
          <a:p>
            <a:r>
              <a:rPr lang="nb-NO" sz="1000" b="1" i="1"/>
              <a:t>Spørsmål til foresatt og elev som svarer 5 eller 6 på erfaring: Hva er det som oppleves som en god erfaring?</a:t>
            </a:r>
            <a:r>
              <a:rPr lang="nb-NO" sz="1000" i="1"/>
              <a:t> </a:t>
            </a:r>
          </a:p>
        </p:txBody>
      </p:sp>
      <p:sp>
        <p:nvSpPr>
          <p:cNvPr id="3" name="TekstSylinder 2"/>
          <p:cNvSpPr txBox="1"/>
          <p:nvPr/>
        </p:nvSpPr>
        <p:spPr>
          <a:xfrm>
            <a:off x="1835696" y="5767567"/>
            <a:ext cx="6336704" cy="553998"/>
          </a:xfrm>
          <a:prstGeom prst="rect">
            <a:avLst/>
          </a:prstGeom>
          <a:solidFill>
            <a:srgbClr val="EC8684">
              <a:alpha val="41000"/>
            </a:srgbClr>
          </a:solidFill>
        </p:spPr>
        <p:txBody>
          <a:bodyPr wrap="square" rtlCol="0">
            <a:spAutoFit/>
          </a:bodyPr>
          <a:lstStyle/>
          <a:p>
            <a:r>
              <a:rPr lang="nb-NO" sz="1000" dirty="0"/>
              <a:t>De som har dårlig erfaring, svart 1 eller 2 (26 respondenter), begrunner dette mest med dårlig kvalitet (16 respondenter) og for moden eller umoden frukt (14 respondenter). Men også for lite variasjon (15 respondenter) og ønske om oppdelt frukt  (7 respondenter) blir svart.</a:t>
            </a:r>
          </a:p>
        </p:txBody>
      </p:sp>
      <p:sp>
        <p:nvSpPr>
          <p:cNvPr id="8" name="TekstSylinder 7"/>
          <p:cNvSpPr txBox="1"/>
          <p:nvPr/>
        </p:nvSpPr>
        <p:spPr>
          <a:xfrm>
            <a:off x="6898529" y="6453334"/>
            <a:ext cx="1843947" cy="215444"/>
          </a:xfrm>
          <a:prstGeom prst="rect">
            <a:avLst/>
          </a:prstGeom>
          <a:noFill/>
        </p:spPr>
        <p:txBody>
          <a:bodyPr wrap="square" rtlCol="0">
            <a:spAutoFit/>
          </a:bodyPr>
          <a:lstStyle/>
          <a:p>
            <a:r>
              <a:rPr lang="nb-NO" sz="800" b="1"/>
              <a:t>* = Signifikant forskjell, 5 % - nivå</a:t>
            </a:r>
            <a:endParaRPr lang="nb-NO" sz="1000" b="1"/>
          </a:p>
        </p:txBody>
      </p:sp>
    </p:spTree>
    <p:extLst>
      <p:ext uri="{BB962C8B-B14F-4D97-AF65-F5344CB8AC3E}">
        <p14:creationId xmlns:p14="http://schemas.microsoft.com/office/powerpoint/2010/main" val="18606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p:cNvGraphicFramePr>
            <a:graphicFrameLocks noGrp="1"/>
          </p:cNvGraphicFramePr>
          <p:nvPr>
            <p:ph idx="1"/>
            <p:extLst>
              <p:ext uri="{D42A27DB-BD31-4B8C-83A1-F6EECF244321}">
                <p14:modId xmlns:p14="http://schemas.microsoft.com/office/powerpoint/2010/main" val="1046072561"/>
              </p:ext>
            </p:extLst>
          </p:nvPr>
        </p:nvGraphicFramePr>
        <p:xfrm>
          <a:off x="-113857" y="2243497"/>
          <a:ext cx="5920968" cy="362092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tel 1"/>
          <p:cNvSpPr>
            <a:spLocks noGrp="1"/>
          </p:cNvSpPr>
          <p:nvPr>
            <p:ph type="title"/>
          </p:nvPr>
        </p:nvSpPr>
        <p:spPr>
          <a:xfrm>
            <a:off x="977826" y="548680"/>
            <a:ext cx="5613805" cy="1131608"/>
          </a:xfrm>
        </p:spPr>
        <p:txBody>
          <a:bodyPr>
            <a:noAutofit/>
          </a:bodyPr>
          <a:lstStyle/>
          <a:p>
            <a:pPr algn="l"/>
            <a:r>
              <a:rPr lang="nb-NO" sz="1800" dirty="0"/>
              <a:t> </a:t>
            </a:r>
          </a:p>
        </p:txBody>
      </p:sp>
      <p:sp>
        <p:nvSpPr>
          <p:cNvPr id="8" name="TekstSylinder 7"/>
          <p:cNvSpPr txBox="1"/>
          <p:nvPr/>
        </p:nvSpPr>
        <p:spPr>
          <a:xfrm>
            <a:off x="819602" y="1545918"/>
            <a:ext cx="6781846" cy="430887"/>
          </a:xfrm>
          <a:prstGeom prst="rect">
            <a:avLst/>
          </a:prstGeom>
          <a:noFill/>
          <a:ln cmpd="sng">
            <a:noFill/>
          </a:ln>
        </p:spPr>
        <p:txBody>
          <a:bodyPr wrap="square" rtlCol="0">
            <a:spAutoFit/>
          </a:bodyPr>
          <a:lstStyle/>
          <a:p>
            <a:r>
              <a:rPr lang="nb-NO" sz="1100" b="1" i="1" dirty="0"/>
              <a:t>Har eleven denne høsten fått en liten konvolutt med litt informasjon og et spiseredskap (se bildet)? </a:t>
            </a:r>
          </a:p>
          <a:p>
            <a:endParaRPr lang="nb-NO" sz="1100" b="1" i="1" dirty="0"/>
          </a:p>
        </p:txBody>
      </p:sp>
      <p:sp>
        <p:nvSpPr>
          <p:cNvPr id="10" name="TekstSylinder 9"/>
          <p:cNvSpPr txBox="1"/>
          <p:nvPr/>
        </p:nvSpPr>
        <p:spPr>
          <a:xfrm flipV="1">
            <a:off x="5720183" y="5164767"/>
            <a:ext cx="285174" cy="307777"/>
          </a:xfrm>
          <a:prstGeom prst="rect">
            <a:avLst/>
          </a:prstGeom>
          <a:noFill/>
        </p:spPr>
        <p:txBody>
          <a:bodyPr wrap="square" rtlCol="0">
            <a:spAutoFit/>
          </a:bodyPr>
          <a:lstStyle/>
          <a:p>
            <a:r>
              <a:rPr lang="nb-NO" sz="1400" b="1" dirty="0"/>
              <a:t>%</a:t>
            </a:r>
          </a:p>
        </p:txBody>
      </p:sp>
      <p:sp>
        <p:nvSpPr>
          <p:cNvPr id="13" name="TekstSylinder 12"/>
          <p:cNvSpPr txBox="1"/>
          <p:nvPr/>
        </p:nvSpPr>
        <p:spPr>
          <a:xfrm>
            <a:off x="866962" y="6050057"/>
            <a:ext cx="3959330" cy="492443"/>
          </a:xfrm>
          <a:prstGeom prst="rect">
            <a:avLst/>
          </a:prstGeom>
          <a:noFill/>
        </p:spPr>
        <p:txBody>
          <a:bodyPr wrap="square" rtlCol="0">
            <a:spAutoFit/>
          </a:bodyPr>
          <a:lstStyle/>
          <a:p>
            <a:r>
              <a:rPr lang="nb-NO" sz="800" b="1" dirty="0"/>
              <a:t>Utvalg: Undersøkelse gjennomført ved bruk av Questback . I parentes er utvalget som har svart på spørsmålet.</a:t>
            </a:r>
          </a:p>
          <a:p>
            <a:endParaRPr lang="nb-NO" sz="1000" b="1" dirty="0"/>
          </a:p>
        </p:txBody>
      </p:sp>
      <p:sp>
        <p:nvSpPr>
          <p:cNvPr id="24" name="Tittel 1"/>
          <p:cNvSpPr txBox="1">
            <a:spLocks/>
          </p:cNvSpPr>
          <p:nvPr/>
        </p:nvSpPr>
        <p:spPr>
          <a:xfrm>
            <a:off x="431540" y="433813"/>
            <a:ext cx="8568951" cy="11316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400" kern="1200">
                <a:solidFill>
                  <a:schemeClr val="tx1"/>
                </a:solidFill>
                <a:latin typeface="+mj-lt"/>
                <a:ea typeface="+mj-ea"/>
                <a:cs typeface="+mj-cs"/>
              </a:defRPr>
            </a:lvl1pPr>
          </a:lstStyle>
          <a:p>
            <a:pPr algn="l"/>
            <a:r>
              <a:rPr lang="nb-NO" sz="1800" dirty="0"/>
              <a:t>6 av 10 foresatte bekreftet at de har mottatt spiseredskapet</a:t>
            </a:r>
          </a:p>
        </p:txBody>
      </p:sp>
      <p:pic>
        <p:nvPicPr>
          <p:cNvPr id="21" name="Picture 2" descr="https://web2.questback.com/media/questmedia.ashx?mid=823363&amp;spp=kRlCEWZJ4a2EVmIn2WAVpA2&amp;thumb=0">
            <a:extLst>
              <a:ext uri="{FF2B5EF4-FFF2-40B4-BE49-F238E27FC236}">
                <a16:creationId xmlns:a16="http://schemas.microsoft.com/office/drawing/2014/main" id="{6B111FE8-8128-402B-AA77-4080DCB838F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45711" y="2594456"/>
            <a:ext cx="3648315" cy="1420306"/>
          </a:xfrm>
          <a:prstGeom prst="rect">
            <a:avLst/>
          </a:prstGeom>
          <a:noFill/>
          <a:extLst>
            <a:ext uri="{909E8E84-426E-40DD-AFC4-6F175D3DCCD1}">
              <a14:hiddenFill xmlns:a14="http://schemas.microsoft.com/office/drawing/2010/main">
                <a:solidFill>
                  <a:srgbClr val="FFFFFF"/>
                </a:solidFill>
              </a14:hiddenFill>
            </a:ext>
          </a:extLst>
        </p:spPr>
      </p:pic>
      <p:sp>
        <p:nvSpPr>
          <p:cNvPr id="14" name="TekstSylinder 13">
            <a:extLst>
              <a:ext uri="{FF2B5EF4-FFF2-40B4-BE49-F238E27FC236}">
                <a16:creationId xmlns:a16="http://schemas.microsoft.com/office/drawing/2014/main" id="{A26D2243-DF7C-44C6-A43A-4946A5646A72}"/>
              </a:ext>
            </a:extLst>
          </p:cNvPr>
          <p:cNvSpPr txBox="1"/>
          <p:nvPr/>
        </p:nvSpPr>
        <p:spPr>
          <a:xfrm>
            <a:off x="6761860" y="4502089"/>
            <a:ext cx="1832166" cy="707886"/>
          </a:xfrm>
          <a:prstGeom prst="rect">
            <a:avLst/>
          </a:prstGeom>
          <a:solidFill>
            <a:schemeClr val="accent3">
              <a:lumMod val="20000"/>
              <a:lumOff val="80000"/>
              <a:alpha val="41000"/>
            </a:schemeClr>
          </a:solidFill>
        </p:spPr>
        <p:txBody>
          <a:bodyPr wrap="square" rtlCol="0">
            <a:spAutoFit/>
          </a:bodyPr>
          <a:lstStyle/>
          <a:p>
            <a:r>
              <a:rPr lang="nb-NO" sz="1000" dirty="0"/>
              <a:t>Der elevene er med og svarer er andelen ja på 59 %, nei 37 % og vet ikke kun 4 % (naturlig nok).</a:t>
            </a:r>
          </a:p>
        </p:txBody>
      </p:sp>
    </p:spTree>
    <p:extLst>
      <p:ext uri="{BB962C8B-B14F-4D97-AF65-F5344CB8AC3E}">
        <p14:creationId xmlns:p14="http://schemas.microsoft.com/office/powerpoint/2010/main" val="3373696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51497" y="743622"/>
            <a:ext cx="8042299" cy="1131608"/>
          </a:xfrm>
        </p:spPr>
        <p:txBody>
          <a:bodyPr>
            <a:noAutofit/>
          </a:bodyPr>
          <a:lstStyle/>
          <a:p>
            <a:pPr algn="l"/>
            <a:r>
              <a:rPr lang="nb-NO" sz="1600" dirty="0"/>
              <a:t>Det er flere som har svart meget fornøyd med Skolefrukt (6 eller 5 på skalaen) blant de som har mottatt spiseredskap sammenliknet med de som ikke har fått det; </a:t>
            </a:r>
            <a:r>
              <a:rPr lang="nb-NO" sz="1600" u="sng" dirty="0"/>
              <a:t>56 % mot 39 %.*</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983549347"/>
              </p:ext>
            </p:extLst>
          </p:nvPr>
        </p:nvGraphicFramePr>
        <p:xfrm>
          <a:off x="778910" y="2144928"/>
          <a:ext cx="7609514" cy="36603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Sylinder 7"/>
          <p:cNvSpPr txBox="1"/>
          <p:nvPr/>
        </p:nvSpPr>
        <p:spPr>
          <a:xfrm>
            <a:off x="778910" y="1844824"/>
            <a:ext cx="8286808" cy="400110"/>
          </a:xfrm>
          <a:prstGeom prst="rect">
            <a:avLst/>
          </a:prstGeom>
          <a:noFill/>
        </p:spPr>
        <p:txBody>
          <a:bodyPr wrap="square" rtlCol="0">
            <a:spAutoFit/>
          </a:bodyPr>
          <a:lstStyle/>
          <a:p>
            <a:r>
              <a:rPr lang="nb-NO" sz="1000" b="1" i="1"/>
              <a:t>Spørsmål til foresatt og elev: Hva er erfaringen med Skolefrukt hittil i høstsemesteret? Svar på en skala fra svært bra erfaring (blidt fjes) til svært dårlig erfaring (surt fjes).</a:t>
            </a:r>
            <a:endParaRPr lang="nb-NO" sz="1000" i="1"/>
          </a:p>
        </p:txBody>
      </p:sp>
      <p:sp>
        <p:nvSpPr>
          <p:cNvPr id="10" name="TekstSylinder 9"/>
          <p:cNvSpPr txBox="1"/>
          <p:nvPr/>
        </p:nvSpPr>
        <p:spPr>
          <a:xfrm>
            <a:off x="8244408" y="4639844"/>
            <a:ext cx="349776" cy="369332"/>
          </a:xfrm>
          <a:prstGeom prst="rect">
            <a:avLst/>
          </a:prstGeom>
          <a:noFill/>
        </p:spPr>
        <p:txBody>
          <a:bodyPr wrap="none" rtlCol="0">
            <a:spAutoFit/>
          </a:bodyPr>
          <a:lstStyle/>
          <a:p>
            <a:r>
              <a:rPr lang="nb-NO" b="1"/>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pic>
        <p:nvPicPr>
          <p:cNvPr id="11" name="Bilde 10" descr="6 (Svært bra erfaring)"/>
          <p:cNvPicPr/>
          <p:nvPr/>
        </p:nvPicPr>
        <p:blipFill>
          <a:blip r:embed="rId4">
            <a:extLst>
              <a:ext uri="{28A0092B-C50C-407E-A947-70E740481C1C}">
                <a14:useLocalDpi xmlns:a14="http://schemas.microsoft.com/office/drawing/2010/main" val="0"/>
              </a:ext>
            </a:extLst>
          </a:blip>
          <a:srcRect/>
          <a:stretch>
            <a:fillRect/>
          </a:stretch>
        </p:blipFill>
        <p:spPr bwMode="auto">
          <a:xfrm>
            <a:off x="3012081" y="4941168"/>
            <a:ext cx="429895" cy="429895"/>
          </a:xfrm>
          <a:prstGeom prst="rect">
            <a:avLst/>
          </a:prstGeom>
          <a:noFill/>
          <a:ln>
            <a:noFill/>
          </a:ln>
        </p:spPr>
      </p:pic>
      <p:pic>
        <p:nvPicPr>
          <p:cNvPr id="12" name="Bilde 11" descr="5"/>
          <p:cNvPicPr/>
          <p:nvPr/>
        </p:nvPicPr>
        <p:blipFill>
          <a:blip r:embed="rId5">
            <a:extLst>
              <a:ext uri="{28A0092B-C50C-407E-A947-70E740481C1C}">
                <a14:useLocalDpi xmlns:a14="http://schemas.microsoft.com/office/drawing/2010/main" val="0"/>
              </a:ext>
            </a:extLst>
          </a:blip>
          <a:srcRect/>
          <a:stretch>
            <a:fillRect/>
          </a:stretch>
        </p:blipFill>
        <p:spPr bwMode="auto">
          <a:xfrm>
            <a:off x="4242752" y="4974692"/>
            <a:ext cx="429895" cy="429895"/>
          </a:xfrm>
          <a:prstGeom prst="rect">
            <a:avLst/>
          </a:prstGeom>
          <a:noFill/>
          <a:ln>
            <a:noFill/>
          </a:ln>
        </p:spPr>
      </p:pic>
      <p:pic>
        <p:nvPicPr>
          <p:cNvPr id="13" name="Bilde 12" descr="4"/>
          <p:cNvPicPr/>
          <p:nvPr/>
        </p:nvPicPr>
        <p:blipFill>
          <a:blip r:embed="rId6">
            <a:extLst>
              <a:ext uri="{28A0092B-C50C-407E-A947-70E740481C1C}">
                <a14:useLocalDpi xmlns:a14="http://schemas.microsoft.com/office/drawing/2010/main" val="0"/>
              </a:ext>
            </a:extLst>
          </a:blip>
          <a:srcRect/>
          <a:stretch>
            <a:fillRect/>
          </a:stretch>
        </p:blipFill>
        <p:spPr bwMode="auto">
          <a:xfrm>
            <a:off x="6274199" y="4983169"/>
            <a:ext cx="429895" cy="429895"/>
          </a:xfrm>
          <a:prstGeom prst="rect">
            <a:avLst/>
          </a:prstGeom>
          <a:noFill/>
          <a:ln>
            <a:noFill/>
          </a:ln>
        </p:spPr>
      </p:pic>
      <p:pic>
        <p:nvPicPr>
          <p:cNvPr id="14" name="Bilde 13" descr="3"/>
          <p:cNvPicPr/>
          <p:nvPr/>
        </p:nvPicPr>
        <p:blipFill>
          <a:blip r:embed="rId7">
            <a:extLst>
              <a:ext uri="{28A0092B-C50C-407E-A947-70E740481C1C}">
                <a14:useLocalDpi xmlns:a14="http://schemas.microsoft.com/office/drawing/2010/main" val="0"/>
              </a:ext>
            </a:extLst>
          </a:blip>
          <a:srcRect/>
          <a:stretch>
            <a:fillRect/>
          </a:stretch>
        </p:blipFill>
        <p:spPr bwMode="auto">
          <a:xfrm>
            <a:off x="7166441" y="5157192"/>
            <a:ext cx="429895" cy="429895"/>
          </a:xfrm>
          <a:prstGeom prst="rect">
            <a:avLst/>
          </a:prstGeom>
          <a:noFill/>
          <a:ln>
            <a:noFill/>
          </a:ln>
        </p:spPr>
      </p:pic>
      <p:pic>
        <p:nvPicPr>
          <p:cNvPr id="15" name="Bilde 14" descr="2"/>
          <p:cNvPicPr/>
          <p:nvPr/>
        </p:nvPicPr>
        <p:blipFill>
          <a:blip r:embed="rId8">
            <a:extLst>
              <a:ext uri="{28A0092B-C50C-407E-A947-70E740481C1C}">
                <a14:useLocalDpi xmlns:a14="http://schemas.microsoft.com/office/drawing/2010/main" val="0"/>
              </a:ext>
            </a:extLst>
          </a:blip>
          <a:srcRect/>
          <a:stretch>
            <a:fillRect/>
          </a:stretch>
        </p:blipFill>
        <p:spPr bwMode="auto">
          <a:xfrm>
            <a:off x="7526481" y="5163256"/>
            <a:ext cx="429895" cy="429895"/>
          </a:xfrm>
          <a:prstGeom prst="rect">
            <a:avLst/>
          </a:prstGeom>
          <a:noFill/>
          <a:ln>
            <a:noFill/>
          </a:ln>
        </p:spPr>
      </p:pic>
      <p:pic>
        <p:nvPicPr>
          <p:cNvPr id="16" name="Bilde 15" descr="1 (Svært dårlig erfaring)"/>
          <p:cNvPicPr/>
          <p:nvPr/>
        </p:nvPicPr>
        <p:blipFill>
          <a:blip r:embed="rId9">
            <a:extLst>
              <a:ext uri="{28A0092B-C50C-407E-A947-70E740481C1C}">
                <a14:useLocalDpi xmlns:a14="http://schemas.microsoft.com/office/drawing/2010/main" val="0"/>
              </a:ext>
            </a:extLst>
          </a:blip>
          <a:srcRect/>
          <a:stretch>
            <a:fillRect/>
          </a:stretch>
        </p:blipFill>
        <p:spPr bwMode="auto">
          <a:xfrm>
            <a:off x="7896603" y="5157192"/>
            <a:ext cx="429895" cy="429895"/>
          </a:xfrm>
          <a:prstGeom prst="rect">
            <a:avLst/>
          </a:prstGeom>
          <a:noFill/>
          <a:ln>
            <a:noFill/>
          </a:ln>
        </p:spPr>
      </p:pic>
      <p:cxnSp>
        <p:nvCxnSpPr>
          <p:cNvPr id="5" name="Rett linje 4"/>
          <p:cNvCxnSpPr>
            <a:endCxn id="16" idx="0"/>
          </p:cNvCxnSpPr>
          <p:nvPr/>
        </p:nvCxnSpPr>
        <p:spPr>
          <a:xfrm>
            <a:off x="7896603" y="4809146"/>
            <a:ext cx="214948" cy="3480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Rett linje 17"/>
          <p:cNvCxnSpPr>
            <a:endCxn id="15" idx="0"/>
          </p:cNvCxnSpPr>
          <p:nvPr/>
        </p:nvCxnSpPr>
        <p:spPr>
          <a:xfrm flipH="1">
            <a:off x="7741429" y="4844226"/>
            <a:ext cx="108350" cy="31903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Rett linje 19"/>
          <p:cNvCxnSpPr/>
          <p:nvPr/>
        </p:nvCxnSpPr>
        <p:spPr>
          <a:xfrm flipH="1">
            <a:off x="7380312" y="4797152"/>
            <a:ext cx="108350" cy="31903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7" name="Picture 2" descr="https://web2.questback.com/media/questmedia.ashx?mid=823363&amp;spp=kRlCEWZJ4a2EVmIn2WAVpA2&amp;thumb=0">
            <a:extLst>
              <a:ext uri="{FF2B5EF4-FFF2-40B4-BE49-F238E27FC236}">
                <a16:creationId xmlns:a16="http://schemas.microsoft.com/office/drawing/2014/main" id="{7A0A99C9-A709-4ADF-A0B9-C8FFB1146F5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27476" y="2199184"/>
            <a:ext cx="1217707" cy="474059"/>
          </a:xfrm>
          <a:prstGeom prst="rect">
            <a:avLst/>
          </a:prstGeom>
          <a:noFill/>
          <a:extLst>
            <a:ext uri="{909E8E84-426E-40DD-AFC4-6F175D3DCCD1}">
              <a14:hiddenFill xmlns:a14="http://schemas.microsoft.com/office/drawing/2010/main">
                <a:solidFill>
                  <a:srgbClr val="FFFFFF"/>
                </a:solidFill>
              </a14:hiddenFill>
            </a:ext>
          </a:extLst>
        </p:spPr>
      </p:pic>
      <p:sp>
        <p:nvSpPr>
          <p:cNvPr id="19" name="TekstSylinder 18">
            <a:extLst>
              <a:ext uri="{FF2B5EF4-FFF2-40B4-BE49-F238E27FC236}">
                <a16:creationId xmlns:a16="http://schemas.microsoft.com/office/drawing/2014/main" id="{32D3D038-C232-46E0-B37B-5E94FA783761}"/>
              </a:ext>
            </a:extLst>
          </p:cNvPr>
          <p:cNvSpPr txBox="1"/>
          <p:nvPr/>
        </p:nvSpPr>
        <p:spPr>
          <a:xfrm>
            <a:off x="6597516" y="6153310"/>
            <a:ext cx="1832166" cy="400110"/>
          </a:xfrm>
          <a:prstGeom prst="rect">
            <a:avLst/>
          </a:prstGeom>
          <a:solidFill>
            <a:schemeClr val="accent3">
              <a:lumMod val="20000"/>
              <a:lumOff val="80000"/>
              <a:alpha val="41000"/>
            </a:schemeClr>
          </a:solidFill>
        </p:spPr>
        <p:txBody>
          <a:bodyPr wrap="square" rtlCol="0">
            <a:spAutoFit/>
          </a:bodyPr>
          <a:lstStyle/>
          <a:p>
            <a:r>
              <a:rPr lang="nb-NO" sz="1000" dirty="0"/>
              <a:t>* = Signifikant forskjell, tosidig test, 1 % nivå</a:t>
            </a:r>
          </a:p>
        </p:txBody>
      </p:sp>
    </p:spTree>
    <p:extLst>
      <p:ext uri="{BB962C8B-B14F-4D97-AF65-F5344CB8AC3E}">
        <p14:creationId xmlns:p14="http://schemas.microsoft.com/office/powerpoint/2010/main" val="74818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910" y="839297"/>
            <a:ext cx="8246150" cy="1131608"/>
          </a:xfrm>
        </p:spPr>
        <p:txBody>
          <a:bodyPr>
            <a:noAutofit/>
          </a:bodyPr>
          <a:lstStyle/>
          <a:p>
            <a:pPr algn="l"/>
            <a:r>
              <a:rPr lang="nb-NO" sz="1800" dirty="0"/>
              <a:t>66 % av de som har mottatt spiseredskapet har likt det godt. Der elevene har vært med å svare er det 31 % som har likt det «</a:t>
            </a:r>
            <a:r>
              <a:rPr lang="nb-NO" sz="1800" u="sng" dirty="0"/>
              <a:t>svært godt»</a:t>
            </a:r>
            <a:r>
              <a:rPr lang="nb-NO" sz="1800" dirty="0"/>
              <a:t>.</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1935781684"/>
              </p:ext>
            </p:extLst>
          </p:nvPr>
        </p:nvGraphicFramePr>
        <p:xfrm>
          <a:off x="778910" y="2144928"/>
          <a:ext cx="7609514" cy="36603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Sylinder 7"/>
          <p:cNvSpPr txBox="1"/>
          <p:nvPr/>
        </p:nvSpPr>
        <p:spPr>
          <a:xfrm>
            <a:off x="778910" y="1844824"/>
            <a:ext cx="8286808" cy="246221"/>
          </a:xfrm>
          <a:prstGeom prst="rect">
            <a:avLst/>
          </a:prstGeom>
          <a:noFill/>
        </p:spPr>
        <p:txBody>
          <a:bodyPr wrap="square" rtlCol="0">
            <a:spAutoFit/>
          </a:bodyPr>
          <a:lstStyle/>
          <a:p>
            <a:r>
              <a:rPr lang="nb-NO" sz="1000" b="1" i="1" dirty="0"/>
              <a:t>Spørsmål til foresatt og elev: Hvor godt eller dårlig likte eleven dette spiseredskapet. Svar på en skala der 6 er likte svært godt og 1 er likte svært dårlig. </a:t>
            </a:r>
            <a:endParaRPr lang="nb-NO" sz="1000" i="1" dirty="0"/>
          </a:p>
        </p:txBody>
      </p:sp>
      <p:sp>
        <p:nvSpPr>
          <p:cNvPr id="10" name="TekstSylinder 9"/>
          <p:cNvSpPr txBox="1"/>
          <p:nvPr/>
        </p:nvSpPr>
        <p:spPr>
          <a:xfrm>
            <a:off x="8244408" y="4639844"/>
            <a:ext cx="349776" cy="369332"/>
          </a:xfrm>
          <a:prstGeom prst="rect">
            <a:avLst/>
          </a:prstGeom>
          <a:noFill/>
        </p:spPr>
        <p:txBody>
          <a:bodyPr wrap="none" rtlCol="0">
            <a:spAutoFit/>
          </a:bodyPr>
          <a:lstStyle/>
          <a:p>
            <a:r>
              <a:rPr lang="nb-NO" b="1"/>
              <a:t>%</a:t>
            </a:r>
          </a:p>
        </p:txBody>
      </p:sp>
      <p:sp>
        <p:nvSpPr>
          <p:cNvPr id="9" name="TekstSylinder 8"/>
          <p:cNvSpPr txBox="1"/>
          <p:nvPr/>
        </p:nvSpPr>
        <p:spPr>
          <a:xfrm>
            <a:off x="527976" y="6377900"/>
            <a:ext cx="3714776" cy="492443"/>
          </a:xfrm>
          <a:prstGeom prst="rect">
            <a:avLst/>
          </a:prstGeom>
          <a:noFill/>
        </p:spPr>
        <p:txBody>
          <a:bodyPr wrap="square" rtlCol="0">
            <a:spAutoFit/>
          </a:bodyPr>
          <a:lstStyle/>
          <a:p>
            <a:r>
              <a:rPr lang="nb-NO" sz="800" b="1"/>
              <a:t>Utvalg: Undersøkelse gjennomført ved bruk av Questback. I parentes er utvalget som har svart på spørsmålet.</a:t>
            </a:r>
          </a:p>
          <a:p>
            <a:endParaRPr lang="nb-NO" sz="1000" b="1"/>
          </a:p>
        </p:txBody>
      </p:sp>
    </p:spTree>
    <p:extLst>
      <p:ext uri="{BB962C8B-B14F-4D97-AF65-F5344CB8AC3E}">
        <p14:creationId xmlns:p14="http://schemas.microsoft.com/office/powerpoint/2010/main" val="239119220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7E679A4DEC8D4BA2563ABBE0FD9765" ma:contentTypeVersion="2" ma:contentTypeDescription="Create a new document." ma:contentTypeScope="" ma:versionID="d8306211841ff53ec1fff838b8392bb8">
  <xsd:schema xmlns:xsd="http://www.w3.org/2001/XMLSchema" xmlns:xs="http://www.w3.org/2001/XMLSchema" xmlns:p="http://schemas.microsoft.com/office/2006/metadata/properties" xmlns:ns2="a50b8f61-01c1-47f3-bd73-9613063df8da" targetNamespace="http://schemas.microsoft.com/office/2006/metadata/properties" ma:root="true" ma:fieldsID="897d18bf1e17ba3c736fe3b86283a05a" ns2:_="">
    <xsd:import namespace="a50b8f61-01c1-47f3-bd73-9613063df8d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0b8f61-01c1-47f3-bd73-9613063df8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515E0C-B49E-4171-998B-46F0986C5AB2}">
  <ds:schemaRefs>
    <ds:schemaRef ds:uri="http://schemas.microsoft.com/sharepoint/v3/contenttype/forms"/>
  </ds:schemaRefs>
</ds:datastoreItem>
</file>

<file path=customXml/itemProps2.xml><?xml version="1.0" encoding="utf-8"?>
<ds:datastoreItem xmlns:ds="http://schemas.openxmlformats.org/officeDocument/2006/customXml" ds:itemID="{1ABFE561-83AF-407F-9099-5A0E66B9B22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50b8f61-01c1-47f3-bd73-9613063df8da"/>
    <ds:schemaRef ds:uri="http://www.w3.org/XML/1998/namespace"/>
    <ds:schemaRef ds:uri="http://purl.org/dc/dcmitype/"/>
  </ds:schemaRefs>
</ds:datastoreItem>
</file>

<file path=customXml/itemProps3.xml><?xml version="1.0" encoding="utf-8"?>
<ds:datastoreItem xmlns:ds="http://schemas.openxmlformats.org/officeDocument/2006/customXml" ds:itemID="{322630A0-0E9A-4E92-B818-B367A72011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0b8f61-01c1-47f3-bd73-9613063df8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1378</TotalTime>
  <Words>1345</Words>
  <Application>Microsoft Office PowerPoint</Application>
  <PresentationFormat>Skjermfremvisning (4:3)</PresentationFormat>
  <Paragraphs>89</Paragraphs>
  <Slides>16</Slides>
  <Notes>15</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16</vt:i4>
      </vt:variant>
    </vt:vector>
  </HeadingPairs>
  <TitlesOfParts>
    <vt:vector size="19" baseType="lpstr">
      <vt:lpstr>Arial</vt:lpstr>
      <vt:lpstr>Calibri</vt:lpstr>
      <vt:lpstr>Office-tema</vt:lpstr>
      <vt:lpstr>Undersøkelse om spiseredskap for Skolefrukt</vt:lpstr>
      <vt:lpstr>Om undersøkelsen</vt:lpstr>
      <vt:lpstr>Oppsummering/konklusjoner</vt:lpstr>
      <vt:lpstr>Generelle tilbakemeldinger på Skolefrukt fra elevene</vt:lpstr>
      <vt:lpstr>De fleste foresatte og elever har positiv erfaring med Skolefrukt og tilbakemeldingene på generelle erfaringer har vært stabile de siste årene.</vt:lpstr>
      <vt:lpstr>Det er mange gode erfaringer med Skolefrukt. Det er litt færre svar i forhold til høst 2018.</vt:lpstr>
      <vt:lpstr> </vt:lpstr>
      <vt:lpstr>Det er flere som har svart meget fornøyd med Skolefrukt (6 eller 5 på skalaen) blant de som har mottatt spiseredskap sammenliknet med de som ikke har fått det; 56 % mot 39 %.*</vt:lpstr>
      <vt:lpstr>66 % av de som har mottatt spiseredskapet har likt det godt. Der elevene har vært med å svare er det 31 % som har likt det «svært godt».</vt:lpstr>
      <vt:lpstr>Det som blir likt med redskapet er multifunksjonen, og at en kan skjære frukten og at det blir enklere å spise den. Bra til flere frukter, kiwi og appelsin blir oftest nevnt.</vt:lpstr>
      <vt:lpstr>PowerPoint-presentasjon</vt:lpstr>
      <vt:lpstr>PowerPoint-presentasjon</vt:lpstr>
      <vt:lpstr>62 % av de som har mottatt spiseredskapet har hatt det med på skolen. </vt:lpstr>
      <vt:lpstr>Det er en klar sammenheng med de som har hatt med spiseredskapet på skolen og hvor godt en liker det. Det er hele 42 % blant de som har hatt det med på skolen som liker spiseredskapet «svært godt».</vt:lpstr>
      <vt:lpstr>35 % av de som har mottatt spiseredskapet og hatt det med på skolen har brukt det ukentlig</vt:lpstr>
      <vt:lpstr>Spiseredskapet er benyttet mest til kiwi, så appelsin og eple.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Tore Angelsen</dc:creator>
  <cp:lastModifiedBy>Tore Angelsen</cp:lastModifiedBy>
  <cp:revision>46</cp:revision>
  <cp:lastPrinted>2019-05-06T13:08:50Z</cp:lastPrinted>
  <dcterms:created xsi:type="dcterms:W3CDTF">2007-10-01T09:00:04Z</dcterms:created>
  <dcterms:modified xsi:type="dcterms:W3CDTF">2019-05-13T11:10:14Z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0x010100C67E679A4DEC8D4BA2563ABBE0FD9765</vt:lpwstr>
  </property>
</Properties>
</file>